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0"/>
  </p:notesMasterIdLst>
  <p:handoutMasterIdLst>
    <p:handoutMasterId r:id="rId51"/>
  </p:handoutMasterIdLst>
  <p:sldIdLst>
    <p:sldId id="351" r:id="rId2"/>
    <p:sldId id="716" r:id="rId3"/>
    <p:sldId id="762" r:id="rId4"/>
    <p:sldId id="766" r:id="rId5"/>
    <p:sldId id="916" r:id="rId6"/>
    <p:sldId id="765" r:id="rId7"/>
    <p:sldId id="764" r:id="rId8"/>
    <p:sldId id="768" r:id="rId9"/>
    <p:sldId id="904" r:id="rId10"/>
    <p:sldId id="778" r:id="rId11"/>
    <p:sldId id="769" r:id="rId12"/>
    <p:sldId id="724" r:id="rId13"/>
    <p:sldId id="772" r:id="rId14"/>
    <p:sldId id="756" r:id="rId15"/>
    <p:sldId id="540" r:id="rId16"/>
    <p:sldId id="773" r:id="rId17"/>
    <p:sldId id="847" r:id="rId18"/>
    <p:sldId id="848" r:id="rId19"/>
    <p:sldId id="849" r:id="rId20"/>
    <p:sldId id="774" r:id="rId21"/>
    <p:sldId id="887" r:id="rId22"/>
    <p:sldId id="776" r:id="rId23"/>
    <p:sldId id="804" r:id="rId24"/>
    <p:sldId id="777" r:id="rId25"/>
    <p:sldId id="850" r:id="rId26"/>
    <p:sldId id="783" r:id="rId27"/>
    <p:sldId id="523" r:id="rId28"/>
    <p:sldId id="794" r:id="rId29"/>
    <p:sldId id="795" r:id="rId30"/>
    <p:sldId id="796" r:id="rId31"/>
    <p:sldId id="797" r:id="rId32"/>
    <p:sldId id="798" r:id="rId33"/>
    <p:sldId id="799" r:id="rId34"/>
    <p:sldId id="800" r:id="rId35"/>
    <p:sldId id="779" r:id="rId36"/>
    <p:sldId id="787" r:id="rId37"/>
    <p:sldId id="781" r:id="rId38"/>
    <p:sldId id="789" r:id="rId39"/>
    <p:sldId id="788" r:id="rId40"/>
    <p:sldId id="854" r:id="rId41"/>
    <p:sldId id="912" r:id="rId42"/>
    <p:sldId id="898" r:id="rId43"/>
    <p:sldId id="782" r:id="rId44"/>
    <p:sldId id="852" r:id="rId45"/>
    <p:sldId id="902" r:id="rId46"/>
    <p:sldId id="917" r:id="rId47"/>
    <p:sldId id="918" r:id="rId48"/>
    <p:sldId id="844"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59DFFD44-D5FC-4744-9C5B-C5053110EA6C}">
          <p14:sldIdLst>
            <p14:sldId id="351"/>
          </p14:sldIdLst>
        </p14:section>
        <p14:section name="Intro" id="{9EB2D9AC-F9D3-5449-8755-14D70535E1DF}">
          <p14:sldIdLst>
            <p14:sldId id="716"/>
            <p14:sldId id="762"/>
            <p14:sldId id="766"/>
            <p14:sldId id="916"/>
            <p14:sldId id="765"/>
            <p14:sldId id="764"/>
            <p14:sldId id="768"/>
            <p14:sldId id="904"/>
            <p14:sldId id="778"/>
            <p14:sldId id="769"/>
            <p14:sldId id="724"/>
            <p14:sldId id="772"/>
          </p14:sldIdLst>
        </p14:section>
        <p14:section name="Model" id="{85772675-6EA0-4980-91EB-84398D1AF1CF}">
          <p14:sldIdLst>
            <p14:sldId id="756"/>
            <p14:sldId id="540"/>
            <p14:sldId id="773"/>
            <p14:sldId id="847"/>
            <p14:sldId id="848"/>
            <p14:sldId id="849"/>
            <p14:sldId id="774"/>
            <p14:sldId id="887"/>
            <p14:sldId id="776"/>
            <p14:sldId id="804"/>
            <p14:sldId id="777"/>
            <p14:sldId id="850"/>
            <p14:sldId id="783"/>
          </p14:sldIdLst>
        </p14:section>
        <p14:section name="2pt Results" id="{AFE3B3FC-4F97-4036-9371-1D2B663799C2}">
          <p14:sldIdLst>
            <p14:sldId id="523"/>
            <p14:sldId id="794"/>
            <p14:sldId id="795"/>
            <p14:sldId id="796"/>
            <p14:sldId id="797"/>
            <p14:sldId id="798"/>
            <p14:sldId id="799"/>
            <p14:sldId id="800"/>
            <p14:sldId id="779"/>
            <p14:sldId id="787"/>
          </p14:sldIdLst>
        </p14:section>
        <p14:section name="General Results" id="{18A23E10-E72D-184D-B521-3FA9D94D74C2}">
          <p14:sldIdLst>
            <p14:sldId id="781"/>
            <p14:sldId id="789"/>
            <p14:sldId id="788"/>
            <p14:sldId id="854"/>
            <p14:sldId id="912"/>
            <p14:sldId id="898"/>
            <p14:sldId id="782"/>
            <p14:sldId id="852"/>
            <p14:sldId id="902"/>
            <p14:sldId id="917"/>
            <p14:sldId id="918"/>
          </p14:sldIdLst>
        </p14:section>
        <p14:section name="Dynamic Opaque Selling" id="{E0612124-C9C5-164F-83A5-D3D766B93C9F}">
          <p14:sldIdLst/>
        </p14:section>
        <p14:section name="Conclusion + Other Work" id="{D9786C13-6FE0-4B43-990F-B60E5CE935F5}">
          <p14:sldIdLst>
            <p14:sldId id="8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9D9D"/>
    <a:srgbClr val="8C1515"/>
    <a:srgbClr val="E3E9EF"/>
    <a:srgbClr val="F2F2F2"/>
    <a:srgbClr val="99AFDC"/>
    <a:srgbClr val="E5E5E5"/>
    <a:srgbClr val="CCD7EE"/>
    <a:srgbClr val="6DDC12"/>
    <a:srgbClr val="5982DB"/>
    <a:srgbClr val="ACBC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0748" autoAdjust="0"/>
  </p:normalViewPr>
  <p:slideViewPr>
    <p:cSldViewPr snapToGrid="0">
      <p:cViewPr varScale="1">
        <p:scale>
          <a:sx n="88" d="100"/>
          <a:sy n="88" d="100"/>
        </p:scale>
        <p:origin x="2496" y="192"/>
      </p:cViewPr>
      <p:guideLst/>
    </p:cSldViewPr>
  </p:slideViewPr>
  <p:notesTextViewPr>
    <p:cViewPr>
      <p:scale>
        <a:sx n="1" d="1"/>
        <a:sy n="1" d="1"/>
      </p:scale>
      <p:origin x="0" y="0"/>
    </p:cViewPr>
  </p:notesTextViewPr>
  <p:notesViewPr>
    <p:cSldViewPr snapToGrid="0">
      <p:cViewPr varScale="1">
        <p:scale>
          <a:sx n="78" d="100"/>
          <a:sy n="78" d="100"/>
        </p:scale>
        <p:origin x="1917"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5B8D9FC-9B78-AF47-ACE8-22DC6BCBCC26}" type="datetimeFigureOut">
              <a:rPr lang="en-US" smtClean="0"/>
              <a:t>3/22/21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3AAFDB-555E-5342-81ED-E877AF93F028}" type="slidenum">
              <a:rPr lang="en-US" smtClean="0"/>
              <a:t>‹#›</a:t>
            </a:fld>
            <a:endParaRPr lang="en-US"/>
          </a:p>
        </p:txBody>
      </p:sp>
    </p:spTree>
    <p:extLst>
      <p:ext uri="{BB962C8B-B14F-4D97-AF65-F5344CB8AC3E}">
        <p14:creationId xmlns:p14="http://schemas.microsoft.com/office/powerpoint/2010/main" val="16557231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40AB6-8EF0-47B8-A0C9-FE7DA5E5F901}" type="datetimeFigureOut">
              <a:rPr lang="en-US" smtClean="0"/>
              <a:t>3/22/21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071DB1-053D-46AE-9B5A-7FC70BBFB3CE}" type="slidenum">
              <a:rPr lang="en-US" smtClean="0"/>
              <a:t>‹#›</a:t>
            </a:fld>
            <a:endParaRPr lang="en-US"/>
          </a:p>
        </p:txBody>
      </p:sp>
    </p:spTree>
    <p:extLst>
      <p:ext uri="{BB962C8B-B14F-4D97-AF65-F5344CB8AC3E}">
        <p14:creationId xmlns:p14="http://schemas.microsoft.com/office/powerpoint/2010/main" val="2131742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say</a:t>
            </a:r>
            <a:r>
              <a:rPr lang="en-US" baseline="0" dirty="0"/>
              <a:t> a short bio about yourself</a:t>
            </a:r>
          </a:p>
          <a:p>
            <a:endParaRPr lang="en-US" baseline="0" dirty="0"/>
          </a:p>
          <a:p>
            <a:r>
              <a:rPr lang="en-US" baseline="0" dirty="0"/>
              <a:t>“My name is Michael Hamilton, I’m a </a:t>
            </a:r>
            <a:r>
              <a:rPr lang="en-US" baseline="0" dirty="0" err="1"/>
              <a:t>phd</a:t>
            </a:r>
            <a:r>
              <a:rPr lang="en-US" baseline="0" dirty="0"/>
              <a:t> at Columbia University IEOR where I’m advised by Adam </a:t>
            </a:r>
            <a:r>
              <a:rPr lang="en-US" baseline="0" dirty="0" err="1"/>
              <a:t>Elamchtoub</a:t>
            </a:r>
            <a:r>
              <a:rPr lang="en-US" baseline="0" dirty="0"/>
              <a:t>,</a:t>
            </a:r>
          </a:p>
          <a:p>
            <a:r>
              <a:rPr lang="en-US" baseline="0" dirty="0"/>
              <a:t>I’m interested in problems in revenue management and pricing, especially pricing problems that crop up in online marketplaces”</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a:t>
            </a:fld>
            <a:endParaRPr lang="en-US"/>
          </a:p>
        </p:txBody>
      </p:sp>
    </p:spTree>
    <p:extLst>
      <p:ext uri="{BB962C8B-B14F-4D97-AF65-F5344CB8AC3E}">
        <p14:creationId xmlns:p14="http://schemas.microsoft.com/office/powerpoint/2010/main" val="574882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may seem sort of counter </a:t>
            </a:r>
            <a:r>
              <a:rPr lang="en-US" dirty="0" err="1"/>
              <a:t>initutive</a:t>
            </a:r>
            <a:r>
              <a:rPr lang="en-US" baseline="0" dirty="0"/>
              <a:t> that we’d offer substitutable goods are differing prices.</a:t>
            </a:r>
            <a:endParaRPr lang="en-US" dirty="0"/>
          </a:p>
          <a:p>
            <a:endParaRPr lang="en-US" dirty="0"/>
          </a:p>
          <a:p>
            <a:r>
              <a:rPr lang="en-US" dirty="0"/>
              <a:t>As it turns out in theory</a:t>
            </a:r>
            <a:r>
              <a:rPr lang="en-US" baseline="0" dirty="0"/>
              <a:t> </a:t>
            </a:r>
            <a:r>
              <a:rPr lang="en-US" dirty="0"/>
              <a:t>non-convex here, don’t stress</a:t>
            </a:r>
            <a:r>
              <a:rPr lang="en-US" baseline="0" dirty="0"/>
              <a:t> fairness.</a:t>
            </a:r>
          </a:p>
          <a:p>
            <a:endParaRPr lang="en-US" baseline="0" dirty="0"/>
          </a:p>
          <a:p>
            <a:r>
              <a:rPr lang="en-US" baseline="0" dirty="0"/>
              <a:t>On a gut level though I believe this feels sort of wrong.</a:t>
            </a:r>
          </a:p>
          <a:p>
            <a:endParaRPr lang="en-US" baseline="0" dirty="0"/>
          </a:p>
          <a:p>
            <a:r>
              <a:rPr lang="en-US" baseline="0" dirty="0"/>
              <a:t>Be sure to emphasize in words why I give a shit</a:t>
            </a:r>
          </a:p>
          <a:p>
            <a:endParaRPr lang="en-US" baseline="0" dirty="0"/>
          </a:p>
          <a:p>
            <a:r>
              <a:rPr lang="en-US" baseline="0" dirty="0"/>
              <a:t>OPQ selling sides steps these and has a nice properties!</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10</a:t>
            </a:fld>
            <a:endParaRPr lang="en-US"/>
          </a:p>
        </p:txBody>
      </p:sp>
    </p:spTree>
    <p:extLst>
      <p:ext uri="{BB962C8B-B14F-4D97-AF65-F5344CB8AC3E}">
        <p14:creationId xmlns:p14="http://schemas.microsoft.com/office/powerpoint/2010/main" val="1248559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a:t>
            </a:r>
            <a:r>
              <a:rPr lang="en-US" baseline="0" dirty="0"/>
              <a:t> in particular, we will use discriminatory pricing as a our point of comparison and our goal is show we can do as well or better using opaque goods.</a:t>
            </a:r>
          </a:p>
          <a:p>
            <a:endParaRPr lang="en-US" baseline="0" dirty="0"/>
          </a:p>
          <a:p>
            <a:r>
              <a:rPr lang="en-US" baseline="0" dirty="0"/>
              <a:t>Opaque selling has </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11</a:t>
            </a:fld>
            <a:endParaRPr lang="en-US"/>
          </a:p>
        </p:txBody>
      </p:sp>
    </p:spTree>
    <p:extLst>
      <p:ext uri="{BB962C8B-B14F-4D97-AF65-F5344CB8AC3E}">
        <p14:creationId xmlns:p14="http://schemas.microsoft.com/office/powerpoint/2010/main" val="1794355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Characterize</a:t>
            </a:r>
            <a:r>
              <a:rPr lang="en-US" baseline="0" dirty="0"/>
              <a:t> fairly broad conditions when we can guarantee opaque selling earns more revenue than disc.</a:t>
            </a:r>
          </a:p>
          <a:p>
            <a:endParaRPr lang="en-US" baseline="0" dirty="0"/>
          </a:p>
          <a:p>
            <a:r>
              <a:rPr lang="en-US" baseline="0" dirty="0"/>
              <a:t>In fact we will show that, when valuations are simple, sellers offering only a single opaque product can enjoy nice revenue guarantees</a:t>
            </a:r>
          </a:p>
          <a:p>
            <a:endParaRPr lang="en-US" baseline="0" dirty="0"/>
          </a:p>
          <a:p>
            <a:r>
              <a:rPr lang="en-US" baseline="0" dirty="0"/>
              <a:t>Beyond guarantees, we will demonstrate that sometimes opaque selling can </a:t>
            </a:r>
            <a:r>
              <a:rPr lang="en-US" baseline="0" dirty="0" err="1"/>
              <a:t>signifigantly</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12</a:t>
            </a:fld>
            <a:endParaRPr lang="en-US"/>
          </a:p>
        </p:txBody>
      </p:sp>
    </p:spTree>
    <p:extLst>
      <p:ext uri="{BB962C8B-B14F-4D97-AF65-F5344CB8AC3E}">
        <p14:creationId xmlns:p14="http://schemas.microsoft.com/office/powerpoint/2010/main" val="1603727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not the first people to study opaque selling, there’s an emerging literature on the topic. </a:t>
            </a:r>
          </a:p>
          <a:p>
            <a:endParaRPr lang="en-US" dirty="0"/>
          </a:p>
          <a:p>
            <a:r>
              <a:rPr lang="en-US" dirty="0"/>
              <a:t>In</a:t>
            </a:r>
            <a:r>
              <a:rPr lang="en-US" baseline="0" dirty="0"/>
              <a:t> particular there’s a strong stream of literature about opaque selling as an </a:t>
            </a:r>
            <a:r>
              <a:rPr lang="en-US" baseline="0" dirty="0" err="1"/>
              <a:t>inverntory</a:t>
            </a:r>
            <a:r>
              <a:rPr lang="en-US" baseline="0" dirty="0"/>
              <a:t> management tool. The idea being every sale of an opaque product gives you some power to choose the allocation, and thus balance your inventory. We differ from that literature by focusing almost exclusively opaque selling as a revenue management tool</a:t>
            </a:r>
            <a:endParaRPr lang="en-US" dirty="0"/>
          </a:p>
          <a:p>
            <a:endParaRPr lang="en-US" baseline="0" dirty="0"/>
          </a:p>
          <a:p>
            <a:r>
              <a:rPr lang="en-US" baseline="0" dirty="0"/>
              <a:t>In general in this work we wish answer questions arising from OM using tools from the theoretical computer science and economics literature</a:t>
            </a:r>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13</a:t>
            </a:fld>
            <a:endParaRPr lang="en-US"/>
          </a:p>
        </p:txBody>
      </p:sp>
    </p:spTree>
    <p:extLst>
      <p:ext uri="{BB962C8B-B14F-4D97-AF65-F5344CB8AC3E}">
        <p14:creationId xmlns:p14="http://schemas.microsoft.com/office/powerpoint/2010/main" val="368814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a:t>
            </a:r>
            <a:r>
              <a:rPr lang="en-US" baseline="0" dirty="0"/>
              <a:t> going to imagine every customer as having some valuations for the N products, i.e. different colors of the same good.</a:t>
            </a:r>
          </a:p>
          <a:p>
            <a:endParaRPr lang="en-US" baseline="0" dirty="0"/>
          </a:p>
          <a:p>
            <a:r>
              <a:rPr lang="en-US" baseline="0" dirty="0"/>
              <a:t>We will assume these valuations are drawn from some distribution that </a:t>
            </a:r>
            <a:r>
              <a:rPr lang="en-US" baseline="0" dirty="0" err="1"/>
              <a:t>discribes</a:t>
            </a:r>
            <a:r>
              <a:rPr lang="en-US" baseline="0" dirty="0"/>
              <a:t> the market, F</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15</a:t>
            </a:fld>
            <a:endParaRPr lang="en-US"/>
          </a:p>
        </p:txBody>
      </p:sp>
    </p:spTree>
    <p:extLst>
      <p:ext uri="{BB962C8B-B14F-4D97-AF65-F5344CB8AC3E}">
        <p14:creationId xmlns:p14="http://schemas.microsoft.com/office/powerpoint/2010/main" val="20449458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customers will purchase the item that maximizes</a:t>
            </a:r>
            <a:r>
              <a:rPr lang="en-US" baseline="0" dirty="0"/>
              <a:t> their utility, or no item if all utilities are negative</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16</a:t>
            </a:fld>
            <a:endParaRPr lang="en-US"/>
          </a:p>
        </p:txBody>
      </p:sp>
    </p:spTree>
    <p:extLst>
      <p:ext uri="{BB962C8B-B14F-4D97-AF65-F5344CB8AC3E}">
        <p14:creationId xmlns:p14="http://schemas.microsoft.com/office/powerpoint/2010/main" val="296683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model, the measure we’re interested</a:t>
            </a:r>
            <a:r>
              <a:rPr lang="en-US" baseline="0" dirty="0"/>
              <a:t> in is expected revenue earned where the expectation is taken with respect to the valuation distribution.</a:t>
            </a:r>
          </a:p>
          <a:p>
            <a:endParaRPr lang="en-US" baseline="0" dirty="0"/>
          </a:p>
          <a:p>
            <a:r>
              <a:rPr lang="en-US" baseline="0" dirty="0"/>
              <a:t>Suppose the prices for the two shirts were (1,1). Then every customer would purchase, two such customers being totally indifferent to which shirt they obtain</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17</a:t>
            </a:fld>
            <a:endParaRPr lang="en-US"/>
          </a:p>
        </p:txBody>
      </p:sp>
    </p:spTree>
    <p:extLst>
      <p:ext uri="{BB962C8B-B14F-4D97-AF65-F5344CB8AC3E}">
        <p14:creationId xmlns:p14="http://schemas.microsoft.com/office/powerpoint/2010/main" val="1479254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it turns out, 1 dollar isn’t the optimal single price for these shirts. A better price would be to set the shirts at 1.99.</a:t>
            </a:r>
          </a:p>
          <a:p>
            <a:endParaRPr lang="en-US" baseline="0" dirty="0"/>
          </a:p>
          <a:p>
            <a:r>
              <a:rPr lang="en-US" baseline="0" dirty="0"/>
              <a:t>10/9 is the best revenue you can achieve when constrained to price the shirts the same</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18</a:t>
            </a:fld>
            <a:endParaRPr lang="en-US"/>
          </a:p>
        </p:txBody>
      </p:sp>
    </p:spTree>
    <p:extLst>
      <p:ext uri="{BB962C8B-B14F-4D97-AF65-F5344CB8AC3E}">
        <p14:creationId xmlns:p14="http://schemas.microsoft.com/office/powerpoint/2010/main" val="332363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a:t>
            </a:r>
            <a:r>
              <a:rPr lang="en-US" baseline="0" dirty="0"/>
              <a:t> out, a seller can earn more revenue by offering different prices for the two shirts (even though valuations are </a:t>
            </a:r>
            <a:r>
              <a:rPr lang="en-US" baseline="0" dirty="0" err="1"/>
              <a:t>i.i.d</a:t>
            </a:r>
            <a:r>
              <a:rPr lang="en-US" baseline="0" dirty="0"/>
              <a:t>.)</a:t>
            </a:r>
          </a:p>
          <a:p>
            <a:endParaRPr lang="en-US" baseline="0" dirty="0"/>
          </a:p>
          <a:p>
            <a:r>
              <a:rPr lang="en-US" baseline="0" dirty="0"/>
              <a:t>1 Minute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19</a:t>
            </a:fld>
            <a:endParaRPr lang="en-US"/>
          </a:p>
        </p:txBody>
      </p:sp>
    </p:spTree>
    <p:extLst>
      <p:ext uri="{BB962C8B-B14F-4D97-AF65-F5344CB8AC3E}">
        <p14:creationId xmlns:p14="http://schemas.microsoft.com/office/powerpoint/2010/main" val="693416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emphasize the sizes, a customer</a:t>
            </a:r>
            <a:r>
              <a:rPr lang="en-US" baseline="0" dirty="0"/>
              <a:t> can pick their favorite 1,2 3,4,5 </a:t>
            </a:r>
            <a:r>
              <a:rPr lang="en-US" baseline="0" dirty="0" err="1"/>
              <a:t>etc</a:t>
            </a:r>
            <a:r>
              <a:rPr lang="en-US" baseline="0" dirty="0"/>
              <a:t> shirts. They get a price that only costs depending on the size of the opaque product. And again they purchase the product that maximizes their utility. The wrinkle here is, even if a customer knows exactly how much they value each good in the opaque product, its not clear how that translates into a valuation for the opaque product itself</a:t>
            </a:r>
            <a:endParaRPr lang="en-US" dirty="0"/>
          </a:p>
          <a:p>
            <a:endParaRPr lang="en-US" dirty="0"/>
          </a:p>
          <a:p>
            <a:r>
              <a:rPr lang="en-US" dirty="0"/>
              <a:t>Make functional dependence clear</a:t>
            </a:r>
            <a:r>
              <a:rPr lang="en-US" baseline="0" dirty="0"/>
              <a:t> like </a:t>
            </a:r>
            <a:r>
              <a:rPr lang="en-US" baseline="0" dirty="0" err="1"/>
              <a:t>V^i</a:t>
            </a:r>
            <a:r>
              <a:rPr lang="en-US" baseline="0" dirty="0"/>
              <a:t>(v_1, ..., </a:t>
            </a:r>
            <a:r>
              <a:rPr lang="en-US" baseline="0" dirty="0" err="1"/>
              <a:t>v_N</a:t>
            </a:r>
            <a:r>
              <a:rPr lang="en-US" baseline="0" dirty="0"/>
              <a:t>)</a:t>
            </a:r>
          </a:p>
        </p:txBody>
      </p:sp>
      <p:sp>
        <p:nvSpPr>
          <p:cNvPr id="4" name="Slide Number Placeholder 3"/>
          <p:cNvSpPr>
            <a:spLocks noGrp="1"/>
          </p:cNvSpPr>
          <p:nvPr>
            <p:ph type="sldNum" sz="quarter" idx="10"/>
          </p:nvPr>
        </p:nvSpPr>
        <p:spPr/>
        <p:txBody>
          <a:bodyPr/>
          <a:lstStyle/>
          <a:p>
            <a:fld id="{27071DB1-053D-46AE-9B5A-7FC70BBFB3CE}" type="slidenum">
              <a:rPr lang="en-US" smtClean="0"/>
              <a:t>20</a:t>
            </a:fld>
            <a:endParaRPr lang="en-US"/>
          </a:p>
        </p:txBody>
      </p:sp>
    </p:spTree>
    <p:extLst>
      <p:ext uri="{BB962C8B-B14F-4D97-AF65-F5344CB8AC3E}">
        <p14:creationId xmlns:p14="http://schemas.microsoft.com/office/powerpoint/2010/main" val="108223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a:t>
            </a:r>
            <a:r>
              <a:rPr lang="en-US" baseline="0" dirty="0"/>
              <a:t> thing to note, is that you can buy it in red, blue, etc. What’s interesting is there’s this “Color </a:t>
            </a:r>
            <a:r>
              <a:rPr lang="mr-IN" baseline="0" dirty="0"/>
              <a:t>…</a:t>
            </a:r>
            <a:r>
              <a:rPr lang="en-US" baseline="0" dirty="0"/>
              <a:t> You” option, </a:t>
            </a:r>
            <a:r>
              <a:rPr lang="en-US" baseline="0" dirty="0" err="1"/>
              <a:t>etc</a:t>
            </a:r>
            <a:r>
              <a:rPr lang="mr-IN" baseline="0" dirty="0"/>
              <a:t>…</a:t>
            </a:r>
            <a:r>
              <a:rPr lang="en-US" baseline="0" dirty="0"/>
              <a:t> </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a:t>
            </a:fld>
            <a:endParaRPr lang="en-US"/>
          </a:p>
        </p:txBody>
      </p:sp>
    </p:spTree>
    <p:extLst>
      <p:ext uri="{BB962C8B-B14F-4D97-AF65-F5344CB8AC3E}">
        <p14:creationId xmlns:p14="http://schemas.microsoft.com/office/powerpoint/2010/main" val="21233224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work we look at two possible models for how a customer values the opaque product, that are found in the literature, and represent two natural extremes for how you would have an opaque product.</a:t>
            </a:r>
          </a:p>
          <a:p>
            <a:endParaRPr lang="en-US" baseline="0" dirty="0"/>
          </a:p>
          <a:p>
            <a:r>
              <a:rPr lang="en-US" baseline="0" dirty="0"/>
              <a:t>On one hand, a customer who either mistrusts the seller or highly chance averse may value the opaque product in a worst case fashion. In particular they value it as the minimum possible valuation, </a:t>
            </a:r>
            <a:r>
              <a:rPr lang="en-US" baseline="0" dirty="0" err="1"/>
              <a:t>V^i</a:t>
            </a:r>
            <a:r>
              <a:rPr lang="en-US" baseline="0" dirty="0"/>
              <a:t>. This is maybe how I feel personally feel about opaque selling, and has appear.</a:t>
            </a:r>
          </a:p>
          <a:p>
            <a:endParaRPr lang="en-US" baseline="0" dirty="0"/>
          </a:p>
          <a:p>
            <a:r>
              <a:rPr lang="en-US" baseline="0" dirty="0"/>
              <a:t>Note, that a customer who picks their favorite k items for the opaque product, and values it at the lowest possible outcome, values the opaque exactly according to their </a:t>
            </a:r>
            <a:r>
              <a:rPr lang="en-US" baseline="0" dirty="0" err="1"/>
              <a:t>i^th</a:t>
            </a:r>
            <a:r>
              <a:rPr lang="en-US" baseline="0" dirty="0"/>
              <a:t> order statistic, explaining the exponential notation.</a:t>
            </a:r>
          </a:p>
          <a:p>
            <a:endParaRPr lang="en-US" baseline="0" dirty="0"/>
          </a:p>
          <a:p>
            <a:r>
              <a:rPr lang="en-US" baseline="0" dirty="0"/>
              <a:t>On the other hand.</a:t>
            </a:r>
          </a:p>
        </p:txBody>
      </p:sp>
      <p:sp>
        <p:nvSpPr>
          <p:cNvPr id="4" name="Slide Number Placeholder 3"/>
          <p:cNvSpPr>
            <a:spLocks noGrp="1"/>
          </p:cNvSpPr>
          <p:nvPr>
            <p:ph type="sldNum" sz="quarter" idx="10"/>
          </p:nvPr>
        </p:nvSpPr>
        <p:spPr/>
        <p:txBody>
          <a:bodyPr/>
          <a:lstStyle/>
          <a:p>
            <a:fld id="{27071DB1-053D-46AE-9B5A-7FC70BBFB3CE}" type="slidenum">
              <a:rPr lang="en-US" smtClean="0"/>
              <a:t>21</a:t>
            </a:fld>
            <a:endParaRPr lang="en-US"/>
          </a:p>
        </p:txBody>
      </p:sp>
    </p:spTree>
    <p:extLst>
      <p:ext uri="{BB962C8B-B14F-4D97-AF65-F5344CB8AC3E}">
        <p14:creationId xmlns:p14="http://schemas.microsoft.com/office/powerpoint/2010/main" val="55807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follow the example</a:t>
            </a:r>
          </a:p>
        </p:txBody>
      </p:sp>
      <p:sp>
        <p:nvSpPr>
          <p:cNvPr id="4" name="Slide Number Placeholder 3"/>
          <p:cNvSpPr>
            <a:spLocks noGrp="1"/>
          </p:cNvSpPr>
          <p:nvPr>
            <p:ph type="sldNum" sz="quarter" idx="10"/>
          </p:nvPr>
        </p:nvSpPr>
        <p:spPr/>
        <p:txBody>
          <a:bodyPr/>
          <a:lstStyle/>
          <a:p>
            <a:fld id="{27071DB1-053D-46AE-9B5A-7FC70BBFB3CE}" type="slidenum">
              <a:rPr lang="en-US" smtClean="0"/>
              <a:t>22</a:t>
            </a:fld>
            <a:endParaRPr lang="en-US"/>
          </a:p>
        </p:txBody>
      </p:sp>
    </p:spTree>
    <p:extLst>
      <p:ext uri="{BB962C8B-B14F-4D97-AF65-F5344CB8AC3E}">
        <p14:creationId xmlns:p14="http://schemas.microsoft.com/office/powerpoint/2010/main" val="1878447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23</a:t>
            </a:fld>
            <a:endParaRPr lang="en-US"/>
          </a:p>
        </p:txBody>
      </p:sp>
    </p:spTree>
    <p:extLst>
      <p:ext uri="{BB962C8B-B14F-4D97-AF65-F5344CB8AC3E}">
        <p14:creationId xmlns:p14="http://schemas.microsoft.com/office/powerpoint/2010/main" val="199465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particular,</a:t>
            </a:r>
            <a:r>
              <a:rPr lang="en-US" baseline="0" dirty="0"/>
              <a:t> we will imagine markets that consist of mixtures of these two customer types and let al be the mixing proportion.</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24</a:t>
            </a:fld>
            <a:endParaRPr lang="en-US"/>
          </a:p>
        </p:txBody>
      </p:sp>
    </p:spTree>
    <p:extLst>
      <p:ext uri="{BB962C8B-B14F-4D97-AF65-F5344CB8AC3E}">
        <p14:creationId xmlns:p14="http://schemas.microsoft.com/office/powerpoint/2010/main" val="145187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formalize</a:t>
            </a:r>
            <a:r>
              <a:rPr lang="en-US" baseline="0" dirty="0"/>
              <a:t> how it all works, lets go back to our example</a:t>
            </a:r>
          </a:p>
          <a:p>
            <a:endParaRPr lang="en-US" baseline="0" dirty="0"/>
          </a:p>
          <a:p>
            <a:r>
              <a:rPr lang="en-US" baseline="0" dirty="0"/>
              <a:t>Pick instead of Click</a:t>
            </a:r>
          </a:p>
          <a:p>
            <a:endParaRPr lang="en-US" baseline="0" dirty="0"/>
          </a:p>
          <a:p>
            <a:r>
              <a:rPr lang="en-US" baseline="0" dirty="0"/>
              <a:t>Halo around the clicked shirt</a:t>
            </a:r>
          </a:p>
          <a:p>
            <a:endParaRPr lang="en-US" baseline="0" dirty="0"/>
          </a:p>
          <a:p>
            <a:r>
              <a:rPr lang="en-US" baseline="0" dirty="0"/>
              <a:t>Draw a square on each shirt</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25</a:t>
            </a:fld>
            <a:endParaRPr lang="en-US"/>
          </a:p>
        </p:txBody>
      </p:sp>
    </p:spTree>
    <p:extLst>
      <p:ext uri="{BB962C8B-B14F-4D97-AF65-F5344CB8AC3E}">
        <p14:creationId xmlns:p14="http://schemas.microsoft.com/office/powerpoint/2010/main" val="2064029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these models set up, we’d like to</a:t>
            </a:r>
            <a:r>
              <a:rPr lang="en-US" baseline="0" dirty="0"/>
              <a:t> beg the question: what should a seller do?</a:t>
            </a:r>
          </a:p>
          <a:p>
            <a:endParaRPr lang="en-US" baseline="0" dirty="0"/>
          </a:p>
          <a:p>
            <a:r>
              <a:rPr lang="en-US" baseline="0" dirty="0"/>
              <a:t>Note this comparison is fair, both are n parameters pricing strategy. They live in the same world. Their expected revenue is well defined. What should a seller do?</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26</a:t>
            </a:fld>
            <a:endParaRPr lang="en-US"/>
          </a:p>
        </p:txBody>
      </p:sp>
    </p:spTree>
    <p:extLst>
      <p:ext uri="{BB962C8B-B14F-4D97-AF65-F5344CB8AC3E}">
        <p14:creationId xmlns:p14="http://schemas.microsoft.com/office/powerpoint/2010/main" val="13652916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a:t>
            </a:r>
            <a:r>
              <a:rPr lang="en-US" baseline="0" dirty="0"/>
              <a:t> with the simplest possible valuation structure and work from there. Suppose valuations are supported on two points. It’s a rough cut that essentially says, I like these and not these. This is a kind of model that may make sense if valuations are say bimodal.</a:t>
            </a:r>
          </a:p>
          <a:p>
            <a:endParaRPr lang="en-US" baseline="0" dirty="0"/>
          </a:p>
          <a:p>
            <a:r>
              <a:rPr lang="en-US" baseline="0" dirty="0"/>
              <a:t>Even with this very simple valuation structure, there’s some interesting things to say about opaque selling. </a:t>
            </a:r>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27</a:t>
            </a:fld>
            <a:endParaRPr lang="en-US"/>
          </a:p>
        </p:txBody>
      </p:sp>
    </p:spTree>
    <p:extLst>
      <p:ext uri="{BB962C8B-B14F-4D97-AF65-F5344CB8AC3E}">
        <p14:creationId xmlns:p14="http://schemas.microsoft.com/office/powerpoint/2010/main" val="7015186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rough cut model, we can state our first theorem. Mention the previous model is an instance of this</a:t>
            </a:r>
          </a:p>
          <a:p>
            <a:endParaRPr lang="en-US" baseline="0" dirty="0"/>
          </a:p>
          <a:p>
            <a:r>
              <a:rPr lang="en-US" baseline="0" dirty="0"/>
              <a:t>To build some </a:t>
            </a:r>
            <a:r>
              <a:rPr lang="en-US" baseline="0" dirty="0" err="1"/>
              <a:t>intution</a:t>
            </a:r>
            <a:r>
              <a:rPr lang="en-US" baseline="0" dirty="0"/>
              <a:t> for how this result comes about, we will sketch the proof. For simplicity, assume there are 4 colors of shirts, and they’re valuations are either 1 or 2.</a:t>
            </a:r>
          </a:p>
          <a:p>
            <a:endParaRPr lang="en-US" baseline="0" dirty="0"/>
          </a:p>
          <a:p>
            <a:r>
              <a:rPr lang="en-US" baseline="0" dirty="0"/>
              <a:t>Note in the a discriminatory pricing model, if one of the shirts is priced at 1, everyone will buy some shirt (since the utility for the low priced item is always at least 0). As it turns out, we can assume that DP has this pricing where one item is priced low and all other items are priced high. </a:t>
            </a:r>
          </a:p>
          <a:p>
            <a:endParaRPr lang="en-US" baseline="0" dirty="0"/>
          </a:p>
          <a:p>
            <a:r>
              <a:rPr lang="en-US" baseline="0" dirty="0"/>
              <a:t>To prove the theorem, we construct a certain pricing for the opaque products and argue it always earns more revenue.</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28</a:t>
            </a:fld>
            <a:endParaRPr lang="en-US"/>
          </a:p>
        </p:txBody>
      </p:sp>
    </p:spTree>
    <p:extLst>
      <p:ext uri="{BB962C8B-B14F-4D97-AF65-F5344CB8AC3E}">
        <p14:creationId xmlns:p14="http://schemas.microsoft.com/office/powerpoint/2010/main" val="1238295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071DB1-053D-46AE-9B5A-7FC70BBFB3CE}" type="slidenum">
              <a:rPr lang="en-US" smtClean="0"/>
              <a:t>31</a:t>
            </a:fld>
            <a:endParaRPr lang="en-US"/>
          </a:p>
        </p:txBody>
      </p:sp>
    </p:spTree>
    <p:extLst>
      <p:ext uri="{BB962C8B-B14F-4D97-AF65-F5344CB8AC3E}">
        <p14:creationId xmlns:p14="http://schemas.microsoft.com/office/powerpoint/2010/main" val="1608525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special structure of</a:t>
            </a:r>
            <a:r>
              <a:rPr lang="en-US" baseline="0" dirty="0"/>
              <a:t> our prices, a customer who has high valuations for k items will always purchase a k opaque product.</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32</a:t>
            </a:fld>
            <a:endParaRPr lang="en-US"/>
          </a:p>
        </p:txBody>
      </p:sp>
    </p:spTree>
    <p:extLst>
      <p:ext uri="{BB962C8B-B14F-4D97-AF65-F5344CB8AC3E}">
        <p14:creationId xmlns:p14="http://schemas.microsoft.com/office/powerpoint/2010/main" val="18949444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another example</a:t>
            </a:r>
            <a:r>
              <a:rPr lang="en-US" baseline="0" dirty="0"/>
              <a:t> of opaque selling. I took a screen grab from an website called swim outlet, which sells swimming gear and accessories. In particular they sell swim ”jammers” in various brands. What I want to highlight here is that typically opaque products are offered alongside their transparent counterparts</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a:t>
            </a:fld>
            <a:endParaRPr lang="en-US"/>
          </a:p>
        </p:txBody>
      </p:sp>
    </p:spTree>
    <p:extLst>
      <p:ext uri="{BB962C8B-B14F-4D97-AF65-F5344CB8AC3E}">
        <p14:creationId xmlns:p14="http://schemas.microsoft.com/office/powerpoint/2010/main" val="1927332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meat of the theorem is then, that the losses from purchases of the low valued item are exactly equal to the lows from the discount. </a:t>
            </a:r>
          </a:p>
          <a:p>
            <a:endParaRPr lang="en-US" baseline="0" dirty="0"/>
          </a:p>
          <a:p>
            <a:r>
              <a:rPr lang="en-US" baseline="0" dirty="0"/>
              <a:t>Ideally every item would be purchased a price 2, but since that can be achieved by pricing mechanisms.</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34</a:t>
            </a:fld>
            <a:endParaRPr lang="en-US"/>
          </a:p>
        </p:txBody>
      </p:sp>
    </p:spTree>
    <p:extLst>
      <p:ext uri="{BB962C8B-B14F-4D97-AF65-F5344CB8AC3E}">
        <p14:creationId xmlns:p14="http://schemas.microsoft.com/office/powerpoint/2010/main" val="18064687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highlight a few interesting insights</a:t>
            </a:r>
            <a:r>
              <a:rPr lang="en-US" baseline="0" dirty="0"/>
              <a:t> about the theorem. Yes, the valuation structure is very simple, being supported on two points, however.</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35</a:t>
            </a:fld>
            <a:endParaRPr lang="en-US"/>
          </a:p>
        </p:txBody>
      </p:sp>
    </p:spTree>
    <p:extLst>
      <p:ext uri="{BB962C8B-B14F-4D97-AF65-F5344CB8AC3E}">
        <p14:creationId xmlns:p14="http://schemas.microsoft.com/office/powerpoint/2010/main" val="19920980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weakness of the previous</a:t>
            </a:r>
            <a:r>
              <a:rPr lang="en-US" baseline="0" dirty="0"/>
              <a:t> theorem, besides the simple valuation structure, was that </a:t>
            </a:r>
            <a:r>
              <a:rPr lang="en-US" baseline="0" dirty="0" err="1"/>
              <a:t>althought</a:t>
            </a:r>
            <a:r>
              <a:rPr lang="en-US" baseline="0" dirty="0"/>
              <a:t> technically DP was allowed to use N distinct prices, it only needed 2 whereas OPQ needed.</a:t>
            </a:r>
          </a:p>
          <a:p>
            <a:endParaRPr lang="en-US" baseline="0" dirty="0"/>
          </a:p>
          <a:p>
            <a:r>
              <a:rPr lang="en-US" baseline="0" dirty="0"/>
              <a:t>People can’t see the color selected for you! </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36</a:t>
            </a:fld>
            <a:endParaRPr lang="en-US"/>
          </a:p>
        </p:txBody>
      </p:sp>
    </p:spTree>
    <p:extLst>
      <p:ext uri="{BB962C8B-B14F-4D97-AF65-F5344CB8AC3E}">
        <p14:creationId xmlns:p14="http://schemas.microsoft.com/office/powerpoint/2010/main" val="1232662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are interested in when</a:t>
            </a:r>
            <a:r>
              <a:rPr lang="en-US" baseline="0" dirty="0"/>
              <a:t> opaque selling earns more revenue that discriminatory selling, and so far we’ve only been able to say its better when valuations are supported on two points. </a:t>
            </a:r>
          </a:p>
          <a:p>
            <a:endParaRPr lang="en-US" baseline="0" dirty="0"/>
          </a:p>
          <a:p>
            <a:r>
              <a:rPr lang="en-US" baseline="0" dirty="0"/>
              <a:t>The next theorem says that dominance holds much more broadly, but </a:t>
            </a:r>
            <a:r>
              <a:rPr lang="en-US" baseline="0" dirty="0" err="1"/>
              <a:t>relys</a:t>
            </a:r>
            <a:r>
              <a:rPr lang="en-US" baseline="0" dirty="0"/>
              <a:t> on our customer assumptions.</a:t>
            </a:r>
          </a:p>
          <a:p>
            <a:endParaRPr lang="en-US" baseline="0" dirty="0"/>
          </a:p>
          <a:p>
            <a:r>
              <a:rPr lang="en-US" baseline="0" dirty="0"/>
              <a:t>The proof works like this: </a:t>
            </a:r>
          </a:p>
          <a:p>
            <a:endParaRPr lang="en-US" baseline="0" dirty="0"/>
          </a:p>
          <a:p>
            <a:r>
              <a:rPr lang="en-US" baseline="0" dirty="0"/>
              <a:t>We can write out the valuation spaces for the two strategies that are being compared</a:t>
            </a:r>
            <a:r>
              <a:rPr lang="mr-IN" baseline="0" dirty="0"/>
              <a:t>…</a:t>
            </a:r>
            <a:r>
              <a:rPr lang="en-US" baseline="0" dirty="0"/>
              <a:t> </a:t>
            </a:r>
            <a:r>
              <a:rPr lang="en-US" baseline="0" dirty="0" err="1"/>
              <a:t>etc</a:t>
            </a:r>
            <a:r>
              <a:rPr lang="en-US" baseline="0" dirty="0"/>
              <a:t>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37</a:t>
            </a:fld>
            <a:endParaRPr lang="en-US"/>
          </a:p>
        </p:txBody>
      </p:sp>
    </p:spTree>
    <p:extLst>
      <p:ext uri="{BB962C8B-B14F-4D97-AF65-F5344CB8AC3E}">
        <p14:creationId xmlns:p14="http://schemas.microsoft.com/office/powerpoint/2010/main" val="3616289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show</a:t>
            </a:r>
            <a:r>
              <a:rPr lang="en-US" baseline="0" dirty="0"/>
              <a:t> that when the valuation the higher priced item exceeds the valuation for the lower prices item, a DP strategy earns more money. Further, one can construct an opaque strategy that has exactly the same allocations and revenue as DP when V1 &gt; V2</a:t>
            </a:r>
          </a:p>
          <a:p>
            <a:endParaRPr lang="en-US" baseline="0" dirty="0"/>
          </a:p>
          <a:p>
            <a:endParaRPr lang="en-US" baseline="0" dirty="0"/>
          </a:p>
          <a:p>
            <a:r>
              <a:rPr lang="en-US" baseline="0" dirty="0"/>
              <a:t>Yellow Triangle to Yellow Triangle, mirroring</a:t>
            </a:r>
          </a:p>
          <a:p>
            <a:r>
              <a:rPr lang="en-US" baseline="0" dirty="0"/>
              <a:t>Fucking triangles</a:t>
            </a:r>
          </a:p>
        </p:txBody>
      </p:sp>
      <p:sp>
        <p:nvSpPr>
          <p:cNvPr id="4" name="Slide Number Placeholder 3"/>
          <p:cNvSpPr>
            <a:spLocks noGrp="1"/>
          </p:cNvSpPr>
          <p:nvPr>
            <p:ph type="sldNum" sz="quarter" idx="10"/>
          </p:nvPr>
        </p:nvSpPr>
        <p:spPr/>
        <p:txBody>
          <a:bodyPr/>
          <a:lstStyle/>
          <a:p>
            <a:fld id="{27071DB1-053D-46AE-9B5A-7FC70BBFB3CE}" type="slidenum">
              <a:rPr lang="en-US" smtClean="0"/>
              <a:t>38</a:t>
            </a:fld>
            <a:endParaRPr lang="en-US"/>
          </a:p>
        </p:txBody>
      </p:sp>
    </p:spTree>
    <p:extLst>
      <p:ext uri="{BB962C8B-B14F-4D97-AF65-F5344CB8AC3E}">
        <p14:creationId xmlns:p14="http://schemas.microsoft.com/office/powerpoint/2010/main" val="15669532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a:t>
            </a:r>
            <a:r>
              <a:rPr lang="en-US" baseline="0" dirty="0"/>
              <a:t> is a little counter </a:t>
            </a:r>
            <a:r>
              <a:rPr lang="en-US" baseline="0" dirty="0" err="1"/>
              <a:t>intutive</a:t>
            </a:r>
            <a:r>
              <a:rPr lang="en-US" baseline="0" dirty="0"/>
              <a:t>. </a:t>
            </a:r>
          </a:p>
          <a:p>
            <a:endParaRPr lang="en-US" baseline="0" dirty="0"/>
          </a:p>
          <a:p>
            <a:r>
              <a:rPr lang="en-US" baseline="0" dirty="0"/>
              <a:t>That</a:t>
            </a:r>
            <a:r>
              <a:rPr lang="mr-IN" baseline="0" dirty="0"/>
              <a:t>’</a:t>
            </a:r>
            <a:r>
              <a:rPr lang="en-US" baseline="0" dirty="0"/>
              <a:t>s very interesting in practice, one natural fear when introducing a new pricing technology is that it will be poor received or mistrusted. It turn out this is great news for opaque selling!</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39</a:t>
            </a:fld>
            <a:endParaRPr lang="en-US"/>
          </a:p>
        </p:txBody>
      </p:sp>
    </p:spTree>
    <p:extLst>
      <p:ext uri="{BB962C8B-B14F-4D97-AF65-F5344CB8AC3E}">
        <p14:creationId xmlns:p14="http://schemas.microsoft.com/office/powerpoint/2010/main" val="14606932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so far we have </a:t>
            </a:r>
            <a:r>
              <a:rPr lang="en-US" dirty="0" err="1"/>
              <a:t>dominace</a:t>
            </a:r>
            <a:r>
              <a:rPr lang="en-US" dirty="0"/>
              <a:t> when </a:t>
            </a:r>
            <a:r>
              <a:rPr lang="en-US" dirty="0" err="1"/>
              <a:t>valuaitons</a:t>
            </a:r>
            <a:r>
              <a:rPr lang="en-US" dirty="0"/>
              <a:t> are </a:t>
            </a:r>
            <a:r>
              <a:rPr lang="en-US" dirty="0" err="1"/>
              <a:t>iid</a:t>
            </a:r>
            <a:r>
              <a:rPr lang="en-US" dirty="0"/>
              <a:t> and either all customers are </a:t>
            </a:r>
            <a:r>
              <a:rPr lang="en-US" dirty="0" err="1"/>
              <a:t>pessistic</a:t>
            </a:r>
            <a:r>
              <a:rPr lang="en-US" baseline="0" dirty="0"/>
              <a:t> or binary. It turns out we can push the result further by considering </a:t>
            </a:r>
            <a:r>
              <a:rPr lang="en-US" baseline="0" dirty="0" err="1"/>
              <a:t>whats</a:t>
            </a:r>
            <a:r>
              <a:rPr lang="en-US" baseline="0" dirty="0"/>
              <a:t> known as </a:t>
            </a:r>
            <a:r>
              <a:rPr lang="en-US" baseline="0" dirty="0" err="1"/>
              <a:t>exchanageble</a:t>
            </a:r>
            <a:r>
              <a:rPr lang="en-US" baseline="0" dirty="0"/>
              <a:t> distributions.</a:t>
            </a:r>
          </a:p>
          <a:p>
            <a:br>
              <a:rPr lang="en-US" baseline="0" dirty="0"/>
            </a:br>
            <a:r>
              <a:rPr lang="en-US" baseline="0" dirty="0"/>
              <a:t>Exchangeable allows for </a:t>
            </a:r>
            <a:r>
              <a:rPr lang="en-US" baseline="0" dirty="0" err="1"/>
              <a:t>corrolation</a:t>
            </a:r>
            <a:r>
              <a:rPr lang="en-US" baseline="0" dirty="0"/>
              <a:t> between items which may be natural, while still preserving the essential symmetry that powers our results. In particular, it may be that everyone who likes pink dislikes blue and vice versa.</a:t>
            </a:r>
          </a:p>
          <a:p>
            <a:endParaRPr lang="en-US" baseline="0" dirty="0"/>
          </a:p>
          <a:p>
            <a:r>
              <a:rPr lang="en-US" baseline="0" dirty="0"/>
              <a:t>Further exchangeability lifts our results to many contexts that are relevant in the literature, for example </a:t>
            </a:r>
            <a:r>
              <a:rPr lang="en-US" baseline="0" dirty="0" err="1"/>
              <a:t>Salops</a:t>
            </a:r>
            <a:r>
              <a:rPr lang="en-US" baseline="0" dirty="0"/>
              <a:t> circle</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40</a:t>
            </a:fld>
            <a:endParaRPr lang="en-US"/>
          </a:p>
        </p:txBody>
      </p:sp>
    </p:spTree>
    <p:extLst>
      <p:ext uri="{BB962C8B-B14F-4D97-AF65-F5344CB8AC3E}">
        <p14:creationId xmlns:p14="http://schemas.microsoft.com/office/powerpoint/2010/main" val="597148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missing, motivate it, give the model</a:t>
            </a:r>
          </a:p>
        </p:txBody>
      </p:sp>
      <p:sp>
        <p:nvSpPr>
          <p:cNvPr id="4" name="Slide Number Placeholder 3"/>
          <p:cNvSpPr>
            <a:spLocks noGrp="1"/>
          </p:cNvSpPr>
          <p:nvPr>
            <p:ph type="sldNum" sz="quarter" idx="10"/>
          </p:nvPr>
        </p:nvSpPr>
        <p:spPr/>
        <p:txBody>
          <a:bodyPr/>
          <a:lstStyle/>
          <a:p>
            <a:fld id="{27071DB1-053D-46AE-9B5A-7FC70BBFB3CE}" type="slidenum">
              <a:rPr lang="en-US" smtClean="0"/>
              <a:t>41</a:t>
            </a:fld>
            <a:endParaRPr lang="en-US"/>
          </a:p>
        </p:txBody>
      </p:sp>
    </p:spTree>
    <p:extLst>
      <p:ext uri="{BB962C8B-B14F-4D97-AF65-F5344CB8AC3E}">
        <p14:creationId xmlns:p14="http://schemas.microsoft.com/office/powerpoint/2010/main" val="1234429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 missing, motivate it, give the model</a:t>
            </a:r>
          </a:p>
        </p:txBody>
      </p:sp>
      <p:sp>
        <p:nvSpPr>
          <p:cNvPr id="4" name="Slide Number Placeholder 3"/>
          <p:cNvSpPr>
            <a:spLocks noGrp="1"/>
          </p:cNvSpPr>
          <p:nvPr>
            <p:ph type="sldNum" sz="quarter" idx="10"/>
          </p:nvPr>
        </p:nvSpPr>
        <p:spPr/>
        <p:txBody>
          <a:bodyPr/>
          <a:lstStyle/>
          <a:p>
            <a:fld id="{27071DB1-053D-46AE-9B5A-7FC70BBFB3CE}" type="slidenum">
              <a:rPr lang="en-US" smtClean="0"/>
              <a:t>42</a:t>
            </a:fld>
            <a:endParaRPr lang="en-US"/>
          </a:p>
        </p:txBody>
      </p:sp>
    </p:spTree>
    <p:extLst>
      <p:ext uri="{BB962C8B-B14F-4D97-AF65-F5344CB8AC3E}">
        <p14:creationId xmlns:p14="http://schemas.microsoft.com/office/powerpoint/2010/main" val="1403337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r>
              <a:rPr lang="en-US" baseline="0" dirty="0"/>
              <a:t> lets conclude with what we can say when we are not in the cases described it. In particular, if the customers are not all pessimistic or supported on two points.</a:t>
            </a:r>
          </a:p>
          <a:p>
            <a:endParaRPr lang="en-US" baseline="0" dirty="0"/>
          </a:p>
          <a:p>
            <a:pPr marL="228600" indent="-228600">
              <a:buAutoNum type="arabicParenR"/>
            </a:pPr>
            <a:r>
              <a:rPr lang="en-US" baseline="0" dirty="0"/>
              <a:t>When valuations are </a:t>
            </a:r>
            <a:r>
              <a:rPr lang="en-US" baseline="0" dirty="0" err="1"/>
              <a:t>i.i.d</a:t>
            </a:r>
            <a:r>
              <a:rPr lang="en-US" baseline="0" dirty="0"/>
              <a:t>., the strategies are relative close to one another, within constant factors which is quite helpful.</a:t>
            </a:r>
          </a:p>
          <a:p>
            <a:pPr marL="228600" indent="-228600">
              <a:buAutoNum type="arabicParenR"/>
            </a:pPr>
            <a:endParaRPr lang="en-US" baseline="0" dirty="0"/>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43</a:t>
            </a:fld>
            <a:endParaRPr lang="en-US"/>
          </a:p>
        </p:txBody>
      </p:sp>
    </p:spTree>
    <p:extLst>
      <p:ext uri="{BB962C8B-B14F-4D97-AF65-F5344CB8AC3E}">
        <p14:creationId xmlns:p14="http://schemas.microsoft.com/office/powerpoint/2010/main" val="565072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that not all opaque products aren’t created</a:t>
            </a:r>
            <a:r>
              <a:rPr lang="en-US" baseline="0" dirty="0"/>
              <a:t> equal, we can think of how opaque a product is by the number of possible allocations are associated with it</a:t>
            </a:r>
            <a:r>
              <a:rPr lang="mr-IN" baseline="0" dirty="0"/>
              <a:t>…</a:t>
            </a:r>
            <a:endParaRPr lang="en-US" baseline="0" dirty="0"/>
          </a:p>
          <a:p>
            <a:endParaRPr lang="en-US" baseline="0" dirty="0"/>
          </a:p>
          <a:p>
            <a:r>
              <a:rPr lang="en-US" baseline="0" dirty="0"/>
              <a:t>Also point out the clever UI-X, we will use this paradigm</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a:t>
            </a:fld>
            <a:endParaRPr lang="en-US"/>
          </a:p>
        </p:txBody>
      </p:sp>
    </p:spTree>
    <p:extLst>
      <p:ext uri="{BB962C8B-B14F-4D97-AF65-F5344CB8AC3E}">
        <p14:creationId xmlns:p14="http://schemas.microsoft.com/office/powerpoint/2010/main" val="7173866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 was the theory, let’s see how far our results extend for some classic test distributions.</a:t>
            </a:r>
          </a:p>
          <a:p>
            <a:endParaRPr lang="en-US" baseline="0" dirty="0"/>
          </a:p>
          <a:p>
            <a:r>
              <a:rPr lang="en-US" baseline="0" dirty="0"/>
              <a:t>Before we jump into the numerics, let’s take a moment to talk about algorithms for these problems. So far we’ve been able to prove existential results about when opaque selling dominants, to actually observe the effects we need to compute the optimal price vectors.</a:t>
            </a:r>
          </a:p>
          <a:p>
            <a:endParaRPr lang="en-US" baseline="0" dirty="0"/>
          </a:p>
          <a:p>
            <a:r>
              <a:rPr lang="en-US" baseline="0" dirty="0"/>
              <a:t>Just think about it a little more, spend a little less time.</a:t>
            </a:r>
          </a:p>
        </p:txBody>
      </p:sp>
      <p:sp>
        <p:nvSpPr>
          <p:cNvPr id="4" name="Slide Number Placeholder 3"/>
          <p:cNvSpPr>
            <a:spLocks noGrp="1"/>
          </p:cNvSpPr>
          <p:nvPr>
            <p:ph type="sldNum" sz="quarter" idx="10"/>
          </p:nvPr>
        </p:nvSpPr>
        <p:spPr/>
        <p:txBody>
          <a:bodyPr/>
          <a:lstStyle/>
          <a:p>
            <a:fld id="{27071DB1-053D-46AE-9B5A-7FC70BBFB3CE}" type="slidenum">
              <a:rPr lang="en-US" smtClean="0"/>
              <a:t>44</a:t>
            </a:fld>
            <a:endParaRPr lang="en-US"/>
          </a:p>
        </p:txBody>
      </p:sp>
    </p:spTree>
    <p:extLst>
      <p:ext uri="{BB962C8B-B14F-4D97-AF65-F5344CB8AC3E}">
        <p14:creationId xmlns:p14="http://schemas.microsoft.com/office/powerpoint/2010/main" val="2364121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revenue under these distributions as al,</a:t>
            </a:r>
            <a:r>
              <a:rPr lang="en-US" baseline="0" dirty="0"/>
              <a:t> the percentage of customers who are risk neutral in the market</a:t>
            </a:r>
          </a:p>
          <a:p>
            <a:endParaRPr lang="en-US" baseline="0" dirty="0"/>
          </a:p>
          <a:p>
            <a:r>
              <a:rPr lang="en-US" baseline="0" dirty="0"/>
              <a:t>Change the format of the slide. Numerics go up top, the rest go down below.</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45</a:t>
            </a:fld>
            <a:endParaRPr lang="en-US"/>
          </a:p>
        </p:txBody>
      </p:sp>
    </p:spTree>
    <p:extLst>
      <p:ext uri="{BB962C8B-B14F-4D97-AF65-F5344CB8AC3E}">
        <p14:creationId xmlns:p14="http://schemas.microsoft.com/office/powerpoint/2010/main" val="18232648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revenue under these distributions as al,</a:t>
            </a:r>
            <a:r>
              <a:rPr lang="en-US" baseline="0" dirty="0"/>
              <a:t> the percentage of customers who are risk neutral in the market</a:t>
            </a:r>
          </a:p>
          <a:p>
            <a:endParaRPr lang="en-US" baseline="0" dirty="0"/>
          </a:p>
          <a:p>
            <a:r>
              <a:rPr lang="en-US" baseline="0" dirty="0"/>
              <a:t>Change the format of the slide. Numerics go up top, the rest go down below.</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46</a:t>
            </a:fld>
            <a:endParaRPr lang="en-US"/>
          </a:p>
        </p:txBody>
      </p:sp>
    </p:spTree>
    <p:extLst>
      <p:ext uri="{BB962C8B-B14F-4D97-AF65-F5344CB8AC3E}">
        <p14:creationId xmlns:p14="http://schemas.microsoft.com/office/powerpoint/2010/main" val="1342229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revenue under these distributions as al,</a:t>
            </a:r>
            <a:r>
              <a:rPr lang="en-US" baseline="0" dirty="0"/>
              <a:t> the percentage of customers who are risk neutral in the market</a:t>
            </a:r>
          </a:p>
          <a:p>
            <a:endParaRPr lang="en-US" baseline="0" dirty="0"/>
          </a:p>
          <a:p>
            <a:r>
              <a:rPr lang="en-US" baseline="0" dirty="0"/>
              <a:t>Change the format of the slide. Numerics go up top, the rest go down below.</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47</a:t>
            </a:fld>
            <a:endParaRPr lang="en-US"/>
          </a:p>
        </p:txBody>
      </p:sp>
    </p:spTree>
    <p:extLst>
      <p:ext uri="{BB962C8B-B14F-4D97-AF65-F5344CB8AC3E}">
        <p14:creationId xmlns:p14="http://schemas.microsoft.com/office/powerpoint/2010/main" val="2130871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Ending</a:t>
            </a:r>
            <a:r>
              <a:rPr lang="en-US" baseline="0" dirty="0"/>
              <a:t> is </a:t>
            </a:r>
            <a:r>
              <a:rPr lang="en-US" baseline="0" dirty="0" err="1"/>
              <a:t>abupt</a:t>
            </a:r>
            <a:r>
              <a:rPr lang="en-US" baseline="0" dirty="0"/>
              <a:t>, need </a:t>
            </a:r>
            <a:r>
              <a:rPr lang="en-US" baseline="0" dirty="0" err="1"/>
              <a:t>ot</a:t>
            </a:r>
            <a:r>
              <a:rPr lang="en-US" baseline="0" dirty="0"/>
              <a:t> </a:t>
            </a:r>
            <a:r>
              <a:rPr lang="en-US" baseline="0" dirty="0" err="1"/>
              <a:t>transiton</a:t>
            </a:r>
            <a:r>
              <a:rPr lang="en-US" baseline="0" dirty="0"/>
              <a:t> slower</a:t>
            </a:r>
          </a:p>
          <a:p>
            <a:r>
              <a:rPr lang="en-US" baseline="0" dirty="0"/>
              <a:t>Speaking too too </a:t>
            </a:r>
            <a:r>
              <a:rPr lang="en-US" baseline="0" dirty="0" err="1"/>
              <a:t>fastr</a:t>
            </a:r>
            <a:endParaRPr lang="en-US" baseline="0" dirty="0"/>
          </a:p>
          <a:p>
            <a:r>
              <a:rPr lang="en-US" baseline="0" dirty="0"/>
              <a:t>Too much set up</a:t>
            </a:r>
          </a:p>
          <a:p>
            <a:r>
              <a:rPr lang="en-US" baseline="0" dirty="0"/>
              <a:t>Fucked up proof by picture</a:t>
            </a:r>
          </a:p>
          <a:p>
            <a:r>
              <a:rPr lang="en-US" baseline="0" dirty="0"/>
              <a:t>Market segmentation stuff all needs to go</a:t>
            </a:r>
          </a:p>
          <a:p>
            <a:r>
              <a:rPr lang="en-US" baseline="0" dirty="0"/>
              <a:t>Mention optimal prices versus one that’s constructed</a:t>
            </a:r>
          </a:p>
          <a:p>
            <a:r>
              <a:rPr lang="en-US" baseline="0" dirty="0"/>
              <a:t>Do I characterize the optimal prices for opaque </a:t>
            </a:r>
            <a:r>
              <a:rPr lang="en-US" baseline="0" dirty="0" err="1"/>
              <a:t>thigns</a:t>
            </a:r>
            <a:endParaRPr lang="en-US" baseline="0" dirty="0"/>
          </a:p>
          <a:p>
            <a:r>
              <a:rPr lang="en-US" baseline="0" dirty="0"/>
              <a:t>Describe it if it’s easy </a:t>
            </a:r>
            <a:r>
              <a:rPr lang="mr-IN" baseline="0" dirty="0"/>
              <a:t>–</a:t>
            </a:r>
            <a:r>
              <a:rPr lang="en-US" baseline="0" dirty="0"/>
              <a:t> more details, meat </a:t>
            </a:r>
            <a:r>
              <a:rPr lang="en-US" baseline="0" dirty="0" err="1"/>
              <a:t>etc</a:t>
            </a:r>
            <a:endParaRPr lang="en-US" baseline="0" dirty="0"/>
          </a:p>
          <a:p>
            <a:r>
              <a:rPr lang="en-US" baseline="0" dirty="0"/>
              <a:t>More on the customer </a:t>
            </a:r>
            <a:r>
              <a:rPr lang="en-US" baseline="0" dirty="0" err="1"/>
              <a:t>assumpttions</a:t>
            </a:r>
            <a:r>
              <a:rPr lang="en-US" baseline="0" dirty="0"/>
              <a:t> for loot boxes</a:t>
            </a:r>
          </a:p>
          <a:p>
            <a:r>
              <a:rPr lang="en-US" baseline="0" dirty="0"/>
              <a:t>This set up needs more </a:t>
            </a:r>
            <a:r>
              <a:rPr lang="en-US" baseline="0" dirty="0" err="1"/>
              <a:t>motivatation</a:t>
            </a:r>
            <a:endParaRPr lang="en-US" baseline="0" dirty="0"/>
          </a:p>
        </p:txBody>
      </p:sp>
      <p:sp>
        <p:nvSpPr>
          <p:cNvPr id="4" name="Slide Number Placeholder 3"/>
          <p:cNvSpPr>
            <a:spLocks noGrp="1"/>
          </p:cNvSpPr>
          <p:nvPr>
            <p:ph type="sldNum" sz="quarter" idx="10"/>
          </p:nvPr>
        </p:nvSpPr>
        <p:spPr/>
        <p:txBody>
          <a:bodyPr/>
          <a:lstStyle/>
          <a:p>
            <a:fld id="{27071DB1-053D-46AE-9B5A-7FC70BBFB3CE}" type="slidenum">
              <a:rPr lang="en-US" smtClean="0"/>
              <a:t>48</a:t>
            </a:fld>
            <a:endParaRPr lang="en-US"/>
          </a:p>
        </p:txBody>
      </p:sp>
    </p:spTree>
    <p:extLst>
      <p:ext uri="{BB962C8B-B14F-4D97-AF65-F5344CB8AC3E}">
        <p14:creationId xmlns:p14="http://schemas.microsoft.com/office/powerpoint/2010/main" val="1249309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5</a:t>
            </a:fld>
            <a:endParaRPr lang="en-US"/>
          </a:p>
        </p:txBody>
      </p:sp>
    </p:spTree>
    <p:extLst>
      <p:ext uri="{BB962C8B-B14F-4D97-AF65-F5344CB8AC3E}">
        <p14:creationId xmlns:p14="http://schemas.microsoft.com/office/powerpoint/2010/main" val="14817379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6</a:t>
            </a:fld>
            <a:endParaRPr lang="en-US"/>
          </a:p>
        </p:txBody>
      </p:sp>
    </p:spTree>
    <p:extLst>
      <p:ext uri="{BB962C8B-B14F-4D97-AF65-F5344CB8AC3E}">
        <p14:creationId xmlns:p14="http://schemas.microsoft.com/office/powerpoint/2010/main" val="159964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7</a:t>
            </a:fld>
            <a:endParaRPr lang="en-US"/>
          </a:p>
        </p:txBody>
      </p:sp>
    </p:spTree>
    <p:extLst>
      <p:ext uri="{BB962C8B-B14F-4D97-AF65-F5344CB8AC3E}">
        <p14:creationId xmlns:p14="http://schemas.microsoft.com/office/powerpoint/2010/main" val="2081097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that’s what Opaque selling is. However, since it is my </a:t>
            </a:r>
            <a:r>
              <a:rPr lang="en-US" baseline="0" dirty="0" err="1"/>
              <a:t>intetion</a:t>
            </a:r>
            <a:r>
              <a:rPr lang="en-US" baseline="0" dirty="0"/>
              <a:t> to convince you it should be considered as a price discrimination tool when selling horizontally differentiated goods; I should tell you what the alternatives are. In particular</a:t>
            </a:r>
            <a:endParaRPr lang="en-US" dirty="0"/>
          </a:p>
          <a:p>
            <a:endParaRPr lang="en-US" dirty="0"/>
          </a:p>
          <a:p>
            <a:r>
              <a:rPr lang="en-US" dirty="0"/>
              <a:t>Opaque</a:t>
            </a:r>
            <a:r>
              <a:rPr lang="en-US" baseline="0" dirty="0"/>
              <a:t> selling is not the only way to pricing discriminate when selling </a:t>
            </a:r>
            <a:r>
              <a:rPr lang="en-US" baseline="0" dirty="0" err="1"/>
              <a:t>substituable</a:t>
            </a:r>
            <a:r>
              <a:rPr lang="en-US" baseline="0" dirty="0"/>
              <a:t> goods</a:t>
            </a:r>
            <a:r>
              <a:rPr lang="mr-IN" baseline="0" dirty="0"/>
              <a:t>…</a:t>
            </a:r>
            <a:r>
              <a:rPr lang="en-US" baseline="0" dirty="0"/>
              <a:t> One common way to do this is to simply vary the prices. Here we have our previous version of the stapler the price varies pretty wildly based on color</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8</a:t>
            </a:fld>
            <a:endParaRPr lang="en-US"/>
          </a:p>
        </p:txBody>
      </p:sp>
    </p:spTree>
    <p:extLst>
      <p:ext uri="{BB962C8B-B14F-4D97-AF65-F5344CB8AC3E}">
        <p14:creationId xmlns:p14="http://schemas.microsoft.com/office/powerpoint/2010/main" val="410102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lots of examples of</a:t>
            </a:r>
            <a:r>
              <a:rPr lang="en-US" baseline="0" dirty="0"/>
              <a:t> discriminatory pricing on Amazon</a:t>
            </a:r>
            <a:endParaRPr lang="en-US" dirty="0"/>
          </a:p>
        </p:txBody>
      </p:sp>
      <p:sp>
        <p:nvSpPr>
          <p:cNvPr id="4" name="Slide Number Placeholder 3"/>
          <p:cNvSpPr>
            <a:spLocks noGrp="1"/>
          </p:cNvSpPr>
          <p:nvPr>
            <p:ph type="sldNum" sz="quarter" idx="10"/>
          </p:nvPr>
        </p:nvSpPr>
        <p:spPr/>
        <p:txBody>
          <a:bodyPr/>
          <a:lstStyle/>
          <a:p>
            <a:fld id="{27071DB1-053D-46AE-9B5A-7FC70BBFB3CE}" type="slidenum">
              <a:rPr lang="en-US" smtClean="0"/>
              <a:t>9</a:t>
            </a:fld>
            <a:endParaRPr lang="en-US"/>
          </a:p>
        </p:txBody>
      </p:sp>
    </p:spTree>
    <p:extLst>
      <p:ext uri="{BB962C8B-B14F-4D97-AF65-F5344CB8AC3E}">
        <p14:creationId xmlns:p14="http://schemas.microsoft.com/office/powerpoint/2010/main" val="8615557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D7061D-6517-48D9-BF7E-A65086A3BC7B}"/>
              </a:ext>
            </a:extLst>
          </p:cNvPr>
          <p:cNvSpPr/>
          <p:nvPr userDrawn="1"/>
        </p:nvSpPr>
        <p:spPr>
          <a:xfrm>
            <a:off x="695664" y="1541834"/>
            <a:ext cx="7772400" cy="1461852"/>
          </a:xfrm>
          <a:prstGeom prst="rect">
            <a:avLst/>
          </a:prstGeom>
          <a:solidFill>
            <a:srgbClr val="E3E9EF">
              <a:alpha val="35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85800" y="305438"/>
            <a:ext cx="7772400" cy="2387600"/>
          </a:xfrm>
        </p:spPr>
        <p:txBody>
          <a:bodyPr anchor="b">
            <a:normAutofit/>
          </a:bodyPr>
          <a:lstStyle>
            <a:lvl1pPr algn="ctr">
              <a:defRPr sz="4600"/>
            </a:lvl1pPr>
          </a:lstStyle>
          <a:p>
            <a:r>
              <a:rPr lang="en-US" dirty="0"/>
              <a:t>Click to edit Master title style</a:t>
            </a:r>
          </a:p>
        </p:txBody>
      </p:sp>
      <p:sp>
        <p:nvSpPr>
          <p:cNvPr id="3" name="Subtitle 2"/>
          <p:cNvSpPr>
            <a:spLocks noGrp="1"/>
          </p:cNvSpPr>
          <p:nvPr>
            <p:ph type="subTitle" idx="1"/>
          </p:nvPr>
        </p:nvSpPr>
        <p:spPr>
          <a:xfrm>
            <a:off x="1143000" y="2785113"/>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9" name="Footer Placeholder 5">
            <a:extLst>
              <a:ext uri="{FF2B5EF4-FFF2-40B4-BE49-F238E27FC236}">
                <a16:creationId xmlns:a16="http://schemas.microsoft.com/office/drawing/2014/main" id="{5FA069F7-AEA1-4B59-94FD-01611E9A66BF}"/>
              </a:ext>
            </a:extLst>
          </p:cNvPr>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63101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Power of Opaque Products in Pricing</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448319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The Power of Opaque Products in Pricing</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105946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cxnSp>
        <p:nvCxnSpPr>
          <p:cNvPr id="7" name="Straight Connector 6">
            <a:extLst>
              <a:ext uri="{FF2B5EF4-FFF2-40B4-BE49-F238E27FC236}">
                <a16:creationId xmlns:a16="http://schemas.microsoft.com/office/drawing/2014/main" id="{7FB7FB44-C771-411B-92E2-DE3B48B402D1}"/>
              </a:ext>
            </a:extLst>
          </p:cNvPr>
          <p:cNvCxnSpPr/>
          <p:nvPr userDrawn="1"/>
        </p:nvCxnSpPr>
        <p:spPr>
          <a:xfrm>
            <a:off x="685800" y="547710"/>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2D48E4-DD82-4D47-89FC-46C3D460284E}"/>
              </a:ext>
            </a:extLst>
          </p:cNvPr>
          <p:cNvCxnSpPr/>
          <p:nvPr userDrawn="1"/>
        </p:nvCxnSpPr>
        <p:spPr>
          <a:xfrm>
            <a:off x="685032" y="1475265"/>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61A82CE6-3C2F-4D32-BC14-6C7A8AD76F5A}"/>
              </a:ext>
            </a:extLst>
          </p:cNvPr>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662342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830254"/>
            <a:ext cx="7886700" cy="853810"/>
          </a:xfrm>
          <a:solidFill>
            <a:srgbClr val="E3E9EF">
              <a:alpha val="35000"/>
            </a:srgbClr>
          </a:solidFill>
          <a:ln w="38100">
            <a:solidFill>
              <a:schemeClr val="bg1"/>
            </a:solidFill>
          </a:ln>
        </p:spPr>
        <p:txBody>
          <a:bodyPr anchor="b">
            <a:normAutofit/>
          </a:bodyPr>
          <a:lstStyle>
            <a:lvl1pPr>
              <a:defRPr sz="4200" b="1"/>
            </a:lvl1pPr>
          </a:lstStyle>
          <a:p>
            <a:r>
              <a:rPr lang="en-US" dirty="0"/>
              <a:t>Click to edit Master title style</a:t>
            </a:r>
          </a:p>
        </p:txBody>
      </p:sp>
      <p:sp>
        <p:nvSpPr>
          <p:cNvPr id="3" name="Text Placeholder 2"/>
          <p:cNvSpPr>
            <a:spLocks noGrp="1"/>
          </p:cNvSpPr>
          <p:nvPr>
            <p:ph type="body" idx="1"/>
          </p:nvPr>
        </p:nvSpPr>
        <p:spPr>
          <a:xfrm>
            <a:off x="623888" y="2913798"/>
            <a:ext cx="7886700" cy="1931158"/>
          </a:xfrm>
          <a:solidFill>
            <a:schemeClr val="bg1">
              <a:alpha val="35000"/>
            </a:schemeClr>
          </a:solidFill>
        </p:spPr>
        <p:txBody>
          <a:bodyPr tIns="182880" bIns="182880" anchor="ctr" anchorCtr="0"/>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705901FA-2A38-44CC-AC05-D8A1C1E6BF05}" type="slidenum">
              <a:rPr lang="en-US" smtClean="0"/>
              <a:t>‹#›</a:t>
            </a:fld>
            <a:endParaRPr lang="en-US"/>
          </a:p>
        </p:txBody>
      </p:sp>
      <p:sp>
        <p:nvSpPr>
          <p:cNvPr id="12" name="Footer Placeholder 5">
            <a:extLst>
              <a:ext uri="{FF2B5EF4-FFF2-40B4-BE49-F238E27FC236}">
                <a16:creationId xmlns:a16="http://schemas.microsoft.com/office/drawing/2014/main" id="{84966C40-46F7-43D5-8860-569505DD2E44}"/>
              </a:ext>
            </a:extLst>
          </p:cNvPr>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41234418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84173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The Power of Opaque Products in Pricing</a:t>
            </a:r>
          </a:p>
        </p:txBody>
      </p:sp>
      <p:sp>
        <p:nvSpPr>
          <p:cNvPr id="9" name="Slide Number Placeholder 8"/>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26491815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5" name="Slide Number Placeholder 4"/>
          <p:cNvSpPr>
            <a:spLocks noGrp="1"/>
          </p:cNvSpPr>
          <p:nvPr>
            <p:ph type="sldNum" sz="quarter" idx="12"/>
          </p:nvPr>
        </p:nvSpPr>
        <p:spPr/>
        <p:txBody>
          <a:bodyPr/>
          <a:lstStyle/>
          <a:p>
            <a:fld id="{705901FA-2A38-44CC-AC05-D8A1C1E6BF05}" type="slidenum">
              <a:rPr lang="en-US" smtClean="0"/>
              <a:t>‹#›</a:t>
            </a:fld>
            <a:endParaRPr lang="en-US"/>
          </a:p>
        </p:txBody>
      </p:sp>
      <p:cxnSp>
        <p:nvCxnSpPr>
          <p:cNvPr id="6" name="Straight Connector 5">
            <a:extLst>
              <a:ext uri="{FF2B5EF4-FFF2-40B4-BE49-F238E27FC236}">
                <a16:creationId xmlns:a16="http://schemas.microsoft.com/office/drawing/2014/main" id="{E7F5FBB1-4928-4E9D-9DB6-EF80CA07FC99}"/>
              </a:ext>
            </a:extLst>
          </p:cNvPr>
          <p:cNvCxnSpPr/>
          <p:nvPr userDrawn="1"/>
        </p:nvCxnSpPr>
        <p:spPr>
          <a:xfrm>
            <a:off x="685800" y="547710"/>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613F5E-04A5-4ABA-9248-001EB377C8BC}"/>
              </a:ext>
            </a:extLst>
          </p:cNvPr>
          <p:cNvCxnSpPr/>
          <p:nvPr userDrawn="1"/>
        </p:nvCxnSpPr>
        <p:spPr>
          <a:xfrm>
            <a:off x="685032" y="1475265"/>
            <a:ext cx="7772400"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8" name="Footer Placeholder 5">
            <a:extLst>
              <a:ext uri="{FF2B5EF4-FFF2-40B4-BE49-F238E27FC236}">
                <a16:creationId xmlns:a16="http://schemas.microsoft.com/office/drawing/2014/main" id="{E343CD99-9A38-404B-905D-00E2D0B37B85}"/>
              </a:ext>
            </a:extLst>
          </p:cNvPr>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1970845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705901FA-2A38-44CC-AC05-D8A1C1E6BF05}" type="slidenum">
              <a:rPr lang="en-US" smtClean="0"/>
              <a:t>‹#›</a:t>
            </a:fld>
            <a:endParaRPr lang="en-US"/>
          </a:p>
        </p:txBody>
      </p:sp>
      <p:sp>
        <p:nvSpPr>
          <p:cNvPr id="5" name="Footer Placeholder 5">
            <a:extLst>
              <a:ext uri="{FF2B5EF4-FFF2-40B4-BE49-F238E27FC236}">
                <a16:creationId xmlns:a16="http://schemas.microsoft.com/office/drawing/2014/main" id="{BB822D2C-26F0-4D38-B3F5-534F7EDA490B}"/>
              </a:ext>
            </a:extLst>
          </p:cNvPr>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2781344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The Power of Opaque Products in Pricing</a:t>
            </a:r>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134113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The Power of Opaque Products in Pricing</a:t>
            </a:r>
          </a:p>
        </p:txBody>
      </p:sp>
      <p:sp>
        <p:nvSpPr>
          <p:cNvPr id="7" name="Slide Number Placeholder 6"/>
          <p:cNvSpPr>
            <a:spLocks noGrp="1"/>
          </p:cNvSpPr>
          <p:nvPr>
            <p:ph type="sldNum" sz="quarter" idx="12"/>
          </p:nvPr>
        </p:nvSpPr>
        <p:spPr/>
        <p:txBody>
          <a:bodyPr/>
          <a:lstStyle/>
          <a:p>
            <a:fld id="{705901FA-2A38-44CC-AC05-D8A1C1E6BF05}" type="slidenum">
              <a:rPr lang="en-US" smtClean="0"/>
              <a:t>‹#›</a:t>
            </a:fld>
            <a:endParaRPr lang="en-US"/>
          </a:p>
        </p:txBody>
      </p:sp>
    </p:spTree>
    <p:extLst>
      <p:ext uri="{BB962C8B-B14F-4D97-AF65-F5344CB8AC3E}">
        <p14:creationId xmlns:p14="http://schemas.microsoft.com/office/powerpoint/2010/main" val="2082614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The Power of Opaque Products in Pricing</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901FA-2A38-44CC-AC05-D8A1C1E6BF05}" type="slidenum">
              <a:rPr lang="en-US" smtClean="0"/>
              <a:t>‹#›</a:t>
            </a:fld>
            <a:endParaRPr lang="en-US"/>
          </a:p>
        </p:txBody>
      </p:sp>
    </p:spTree>
    <p:extLst>
      <p:ext uri="{BB962C8B-B14F-4D97-AF65-F5344CB8AC3E}">
        <p14:creationId xmlns:p14="http://schemas.microsoft.com/office/powerpoint/2010/main" val="22594081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3.wdp"/><Relationship Id="rId3" Type="http://schemas.openxmlformats.org/officeDocument/2006/relationships/image" Target="../media/image15.png"/><Relationship Id="rId7" Type="http://schemas.openxmlformats.org/officeDocument/2006/relationships/image" Target="../media/image18.png"/><Relationship Id="rId12" Type="http://schemas.microsoft.com/office/2007/relationships/hdphoto" Target="../media/hdphoto2.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1.wdp"/><Relationship Id="rId5" Type="http://schemas.openxmlformats.org/officeDocument/2006/relationships/image" Target="../media/image16.png"/><Relationship Id="rId10" Type="http://schemas.openxmlformats.org/officeDocument/2006/relationships/image" Target="../media/image22.png"/><Relationship Id="rId4" Type="http://schemas.openxmlformats.org/officeDocument/2006/relationships/image" Target="../media/image19.png"/><Relationship Id="rId9"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13" Type="http://schemas.microsoft.com/office/2007/relationships/hdphoto" Target="../media/hdphoto2.wdp"/><Relationship Id="rId3" Type="http://schemas.openxmlformats.org/officeDocument/2006/relationships/image" Target="../media/image15.png"/><Relationship Id="rId7" Type="http://schemas.openxmlformats.org/officeDocument/2006/relationships/image" Target="../media/image18.png"/><Relationship Id="rId12"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9.png"/><Relationship Id="rId9" Type="http://schemas.openxmlformats.org/officeDocument/2006/relationships/image" Target="../media/image20.png"/><Relationship Id="rId1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18.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18.png"/></Relationships>
</file>

<file path=ppt/slides/_rels/slide27.xml.rels><?xml version="1.0" encoding="UTF-8" standalone="yes"?>
<Relationships xmlns="http://schemas.openxmlformats.org/package/2006/relationships"><Relationship Id="rId8" Type="http://schemas.openxmlformats.org/officeDocument/2006/relationships/image" Target="../media/image20.png"/><Relationship Id="rId13" Type="http://schemas.microsoft.com/office/2007/relationships/hdphoto" Target="../media/hdphoto3.wdp"/><Relationship Id="rId3" Type="http://schemas.openxmlformats.org/officeDocument/2006/relationships/image" Target="../media/image19.png"/><Relationship Id="rId7" Type="http://schemas.openxmlformats.org/officeDocument/2006/relationships/image" Target="../media/image15.png"/><Relationship Id="rId12"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8.png"/><Relationship Id="rId11"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6.png"/><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0E054-6BC0-4FDD-B359-7288E6E41E12}"/>
              </a:ext>
            </a:extLst>
          </p:cNvPr>
          <p:cNvSpPr>
            <a:spLocks noGrp="1"/>
          </p:cNvSpPr>
          <p:nvPr>
            <p:ph type="ctrTitle"/>
          </p:nvPr>
        </p:nvSpPr>
        <p:spPr>
          <a:xfrm>
            <a:off x="557673" y="1490352"/>
            <a:ext cx="8028653" cy="1382612"/>
          </a:xfrm>
        </p:spPr>
        <p:txBody>
          <a:bodyPr>
            <a:noAutofit/>
          </a:bodyPr>
          <a:lstStyle/>
          <a:p>
            <a:pPr>
              <a:lnSpc>
                <a:spcPct val="100000"/>
              </a:lnSpc>
              <a:spcBef>
                <a:spcPts val="3000"/>
              </a:spcBef>
              <a:spcAft>
                <a:spcPts val="1200"/>
              </a:spcAft>
            </a:pPr>
            <a:r>
              <a:rPr lang="en-US" sz="3600" dirty="0">
                <a:latin typeface="+mn-lt"/>
              </a:rPr>
              <a:t>The Power of Opaque Products in Pricing</a:t>
            </a:r>
          </a:p>
        </p:txBody>
      </p:sp>
      <p:sp>
        <p:nvSpPr>
          <p:cNvPr id="9" name="Rectangle 8">
            <a:extLst>
              <a:ext uri="{FF2B5EF4-FFF2-40B4-BE49-F238E27FC236}">
                <a16:creationId xmlns:a16="http://schemas.microsoft.com/office/drawing/2014/main" id="{1EAD5053-EAE3-47CC-B0EA-F8D2A7641996}"/>
              </a:ext>
            </a:extLst>
          </p:cNvPr>
          <p:cNvSpPr/>
          <p:nvPr/>
        </p:nvSpPr>
        <p:spPr>
          <a:xfrm>
            <a:off x="1320800" y="3397080"/>
            <a:ext cx="6749143" cy="769441"/>
          </a:xfrm>
          <a:prstGeom prst="rect">
            <a:avLst/>
          </a:prstGeom>
        </p:spPr>
        <p:txBody>
          <a:bodyPr wrap="square">
            <a:spAutoFit/>
          </a:bodyPr>
          <a:lstStyle/>
          <a:p>
            <a:pPr algn="ctr"/>
            <a:r>
              <a:rPr lang="en-US" sz="2400" b="1" dirty="0"/>
              <a:t>Adam N. </a:t>
            </a:r>
            <a:r>
              <a:rPr lang="en-US" sz="2400" b="1" dirty="0" err="1"/>
              <a:t>Elmachtoub</a:t>
            </a:r>
            <a:r>
              <a:rPr lang="en-US" sz="2400" b="1" dirty="0"/>
              <a:t>, Michael L. Hamilton</a:t>
            </a:r>
          </a:p>
          <a:p>
            <a:pPr algn="ctr"/>
            <a:endParaRPr lang="en-US" sz="2000" b="1" dirty="0"/>
          </a:p>
        </p:txBody>
      </p:sp>
      <p:grpSp>
        <p:nvGrpSpPr>
          <p:cNvPr id="11" name="Group 10">
            <a:extLst>
              <a:ext uri="{FF2B5EF4-FFF2-40B4-BE49-F238E27FC236}">
                <a16:creationId xmlns:a16="http://schemas.microsoft.com/office/drawing/2014/main" id="{484DF12A-DD99-4BBC-A7CC-4DBFC66B3599}"/>
              </a:ext>
            </a:extLst>
          </p:cNvPr>
          <p:cNvGrpSpPr/>
          <p:nvPr/>
        </p:nvGrpSpPr>
        <p:grpSpPr>
          <a:xfrm>
            <a:off x="3146016" y="4166244"/>
            <a:ext cx="2942617" cy="1453253"/>
            <a:chOff x="1415374" y="4106868"/>
            <a:chExt cx="2942617" cy="1453253"/>
          </a:xfrm>
        </p:grpSpPr>
        <p:pic>
          <p:nvPicPr>
            <p:cNvPr id="2050" name="Picture 2" descr="Image result for columbia university logo">
              <a:extLst>
                <a:ext uri="{FF2B5EF4-FFF2-40B4-BE49-F238E27FC236}">
                  <a16:creationId xmlns:a16="http://schemas.microsoft.com/office/drawing/2014/main" id="{58E9719E-CB96-4F69-A7E7-7444289D59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15374" y="4106868"/>
              <a:ext cx="2942617" cy="43679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D70F6CA-01D5-4DC6-9B55-7000A3D41CD1}"/>
                </a:ext>
              </a:extLst>
            </p:cNvPr>
            <p:cNvSpPr/>
            <p:nvPr/>
          </p:nvSpPr>
          <p:spPr>
            <a:xfrm>
              <a:off x="1694220" y="4636791"/>
              <a:ext cx="2378409" cy="923330"/>
            </a:xfrm>
            <a:prstGeom prst="rect">
              <a:avLst/>
            </a:prstGeom>
          </p:spPr>
          <p:txBody>
            <a:bodyPr wrap="square">
              <a:spAutoFit/>
            </a:bodyPr>
            <a:lstStyle/>
            <a:p>
              <a:pPr algn="ctr"/>
              <a:r>
                <a:rPr lang="en-US" dirty="0"/>
                <a:t>Department of IEOR</a:t>
              </a:r>
            </a:p>
            <a:p>
              <a:pPr algn="ctr"/>
              <a:r>
                <a:rPr lang="en-US" dirty="0"/>
                <a:t>Data Science Institute 			     	</a:t>
              </a:r>
              <a:endParaRPr lang="en-US" dirty="0">
                <a:solidFill>
                  <a:srgbClr val="8C1515"/>
                </a:solidFill>
              </a:endParaRPr>
            </a:p>
          </p:txBody>
        </p:sp>
      </p:grpSp>
    </p:spTree>
    <p:extLst>
      <p:ext uri="{BB962C8B-B14F-4D97-AF65-F5344CB8AC3E}">
        <p14:creationId xmlns:p14="http://schemas.microsoft.com/office/powerpoint/2010/main" val="874272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Discriminatory Pricing (DP)</a:t>
            </a:r>
          </a:p>
        </p:txBody>
      </p:sp>
      <p:grpSp>
        <p:nvGrpSpPr>
          <p:cNvPr id="3" name="Group 2"/>
          <p:cNvGrpSpPr/>
          <p:nvPr/>
        </p:nvGrpSpPr>
        <p:grpSpPr>
          <a:xfrm>
            <a:off x="1578279" y="1507248"/>
            <a:ext cx="6132280" cy="4399016"/>
            <a:chOff x="1578279" y="1529550"/>
            <a:chExt cx="6132280" cy="4399016"/>
          </a:xfrm>
        </p:grpSpPr>
        <p:grpSp>
          <p:nvGrpSpPr>
            <p:cNvPr id="17" name="Group 16"/>
            <p:cNvGrpSpPr/>
            <p:nvPr/>
          </p:nvGrpSpPr>
          <p:grpSpPr>
            <a:xfrm>
              <a:off x="2328700" y="1690689"/>
              <a:ext cx="5381859" cy="4237877"/>
              <a:chOff x="3067736" y="1100667"/>
              <a:chExt cx="6048834" cy="4694469"/>
            </a:xfrm>
          </p:grpSpPr>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r="65308"/>
              <a:stretch/>
            </p:blipFill>
            <p:spPr>
              <a:xfrm>
                <a:off x="3236256" y="1696469"/>
                <a:ext cx="1964267" cy="2914389"/>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r="64035"/>
              <a:stretch/>
            </p:blipFill>
            <p:spPr>
              <a:xfrm>
                <a:off x="5490667" y="1841910"/>
                <a:ext cx="2036341" cy="2970164"/>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l="37460" b="79940"/>
              <a:stretch/>
            </p:blipFill>
            <p:spPr>
              <a:xfrm>
                <a:off x="3860799" y="1100667"/>
                <a:ext cx="3541057" cy="595802"/>
              </a:xfrm>
              <a:prstGeom prst="rect">
                <a:avLst/>
              </a:prstGeom>
            </p:spPr>
          </p:pic>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35853" t="51746" b="11741"/>
              <a:stretch/>
            </p:blipFill>
            <p:spPr>
              <a:xfrm>
                <a:off x="3080074" y="4304687"/>
                <a:ext cx="3632057" cy="1064127"/>
              </a:xfrm>
              <a:prstGeom prst="rect">
                <a:avLst/>
              </a:prstGeom>
            </p:spPr>
          </p:pic>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35535" t="21226" b="66572"/>
              <a:stretch/>
            </p:blipFill>
            <p:spPr>
              <a:xfrm>
                <a:off x="3067736" y="5372212"/>
                <a:ext cx="3650039" cy="355600"/>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l="35961" t="19782" b="67106"/>
              <a:stretch/>
            </p:blipFill>
            <p:spPr>
              <a:xfrm>
                <a:off x="5490667" y="5405670"/>
                <a:ext cx="3625903" cy="389466"/>
              </a:xfrm>
              <a:prstGeom prst="rect">
                <a:avLst/>
              </a:prstGeom>
            </p:spPr>
          </p:pic>
          <p:pic>
            <p:nvPicPr>
              <p:cNvPr id="21" name="Picture 20"/>
              <p:cNvPicPr>
                <a:picLocks noChangeAspect="1"/>
              </p:cNvPicPr>
              <p:nvPr/>
            </p:nvPicPr>
            <p:blipFill rotWithShape="1">
              <a:blip r:embed="rId4">
                <a:extLst>
                  <a:ext uri="{28A0092B-C50C-407E-A947-70E740481C1C}">
                    <a14:useLocalDpi xmlns:a14="http://schemas.microsoft.com/office/drawing/2010/main" val="0"/>
                  </a:ext>
                </a:extLst>
              </a:blip>
              <a:srcRect l="37049" t="49099" r="10615" b="17265"/>
              <a:stretch/>
            </p:blipFill>
            <p:spPr>
              <a:xfrm>
                <a:off x="5589049" y="4318667"/>
                <a:ext cx="2963333" cy="999067"/>
              </a:xfrm>
              <a:prstGeom prst="rect">
                <a:avLst/>
              </a:prstGeom>
            </p:spPr>
          </p:pic>
        </p:grpSp>
        <p:sp>
          <p:nvSpPr>
            <p:cNvPr id="27" name="Rectangle 26">
              <a:extLst>
                <a:ext uri="{FF2B5EF4-FFF2-40B4-BE49-F238E27FC236}">
                  <a16:creationId xmlns:a16="http://schemas.microsoft.com/office/drawing/2014/main" id="{5EFD3925-63D5-44CD-A76F-8216D4588523}"/>
                </a:ext>
              </a:extLst>
            </p:cNvPr>
            <p:cNvSpPr/>
            <p:nvPr/>
          </p:nvSpPr>
          <p:spPr>
            <a:xfrm>
              <a:off x="1578279" y="1529550"/>
              <a:ext cx="5849655" cy="4359058"/>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4" name="TextBox 13">
            <a:extLst>
              <a:ext uri="{FF2B5EF4-FFF2-40B4-BE49-F238E27FC236}">
                <a16:creationId xmlns:a16="http://schemas.microsoft.com/office/drawing/2014/main" id="{3F5E58C9-789F-48D0-AD07-0D03CDBEA361}"/>
              </a:ext>
            </a:extLst>
          </p:cNvPr>
          <p:cNvSpPr txBox="1"/>
          <p:nvPr/>
        </p:nvSpPr>
        <p:spPr>
          <a:xfrm>
            <a:off x="520268" y="1932052"/>
            <a:ext cx="4830208" cy="3370153"/>
          </a:xfrm>
          <a:prstGeom prst="rect">
            <a:avLst/>
          </a:prstGeom>
          <a:noFill/>
        </p:spPr>
        <p:txBody>
          <a:bodyPr wrap="square" rtlCol="0">
            <a:spAutoFit/>
          </a:bodyPr>
          <a:lstStyle/>
          <a:p>
            <a:pPr>
              <a:spcBef>
                <a:spcPts val="1200"/>
              </a:spcBef>
              <a:spcAft>
                <a:spcPts val="600"/>
              </a:spcAft>
            </a:pPr>
            <a:r>
              <a:rPr lang="en-US" sz="2000" dirty="0">
                <a:solidFill>
                  <a:schemeClr val="tx2"/>
                </a:solidFill>
              </a:rPr>
              <a:t>Can greatly increase seller revenue.</a:t>
            </a:r>
          </a:p>
          <a:p>
            <a:pPr marL="342900" indent="-342900">
              <a:buBlip>
                <a:blip r:embed="rId5"/>
              </a:buBlip>
            </a:pPr>
            <a:r>
              <a:rPr lang="en-US" dirty="0">
                <a:solidFill>
                  <a:schemeClr val="tx2"/>
                </a:solidFill>
              </a:rPr>
              <a:t>Even when product valuations are drawn symmetrically (i.e. </a:t>
            </a:r>
            <a:r>
              <a:rPr lang="en-US" dirty="0" err="1">
                <a:solidFill>
                  <a:schemeClr val="tx2"/>
                </a:solidFill>
              </a:rPr>
              <a:t>i.i.d</a:t>
            </a:r>
            <a:r>
              <a:rPr lang="en-US" dirty="0">
                <a:solidFill>
                  <a:schemeClr val="tx2"/>
                </a:solidFill>
              </a:rPr>
              <a:t>.).</a:t>
            </a:r>
          </a:p>
          <a:p>
            <a:pPr>
              <a:spcBef>
                <a:spcPts val="1200"/>
              </a:spcBef>
              <a:spcAft>
                <a:spcPts val="600"/>
              </a:spcAft>
            </a:pPr>
            <a:endParaRPr lang="en-US" dirty="0">
              <a:solidFill>
                <a:schemeClr val="tx2"/>
              </a:solidFill>
            </a:endParaRPr>
          </a:p>
          <a:p>
            <a:pPr>
              <a:spcBef>
                <a:spcPts val="1200"/>
              </a:spcBef>
              <a:spcAft>
                <a:spcPts val="600"/>
              </a:spcAft>
            </a:pPr>
            <a:r>
              <a:rPr lang="en-US" sz="2000" dirty="0">
                <a:solidFill>
                  <a:schemeClr val="tx2"/>
                </a:solidFill>
              </a:rPr>
              <a:t>Discriminates against particular segment of customers. </a:t>
            </a:r>
          </a:p>
          <a:p>
            <a:pPr marL="342900" indent="-342900">
              <a:buBlip>
                <a:blip r:embed="rId5"/>
              </a:buBlip>
            </a:pPr>
            <a:r>
              <a:rPr lang="en-US" dirty="0">
                <a:solidFill>
                  <a:schemeClr val="tx2"/>
                </a:solidFill>
              </a:rPr>
              <a:t>Since goods are of equal quality, some goods are arbitrarily higher priced.</a:t>
            </a:r>
          </a:p>
          <a:p>
            <a:pPr>
              <a:spcBef>
                <a:spcPts val="1200"/>
              </a:spcBef>
              <a:spcAft>
                <a:spcPts val="600"/>
              </a:spcAft>
            </a:pPr>
            <a:endParaRPr lang="en-US" dirty="0">
              <a:solidFill>
                <a:schemeClr val="tx2"/>
              </a:solidFill>
            </a:endParaRPr>
          </a:p>
        </p:txBody>
      </p:sp>
      <p:sp>
        <p:nvSpPr>
          <p:cNvPr id="1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03439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 fill="hold"/>
                                        <p:tgtEl>
                                          <p:spTgt spid="3"/>
                                        </p:tgtEl>
                                      </p:cBhvr>
                                      <p:by x="50000" y="50000"/>
                                    </p:animScale>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2.5E-6 2.22222E-6 L 0.30417 -0.10162 " pathEditMode="relative" rAng="0" ptsTypes="AA">
                                      <p:cBhvr>
                                        <p:cTn id="10" dur="500" fill="hold"/>
                                        <p:tgtEl>
                                          <p:spTgt spid="3"/>
                                        </p:tgtEl>
                                        <p:attrNameLst>
                                          <p:attrName>ppt_x</p:attrName>
                                          <p:attrName>ppt_y</p:attrName>
                                        </p:attrNameLst>
                                      </p:cBhvr>
                                      <p:rCtr x="15208" y="-50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Research Thesis</a:t>
            </a: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152725" y="2379502"/>
            <a:ext cx="1005259" cy="1109508"/>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254836" y="2379502"/>
            <a:ext cx="1005259" cy="1109508"/>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038362" y="2379502"/>
            <a:ext cx="1017511" cy="1109508"/>
          </a:xfrm>
          <a:prstGeom prst="rect">
            <a:avLst/>
          </a:prstGeom>
        </p:spPr>
      </p:pic>
      <p:sp>
        <p:nvSpPr>
          <p:cNvPr id="45" name="Rectangle 44"/>
          <p:cNvSpPr/>
          <p:nvPr/>
        </p:nvSpPr>
        <p:spPr>
          <a:xfrm rot="19410238">
            <a:off x="4320574" y="1835475"/>
            <a:ext cx="597816" cy="3365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$ 11</a:t>
            </a:r>
          </a:p>
        </p:txBody>
      </p:sp>
      <p:sp>
        <p:nvSpPr>
          <p:cNvPr id="46" name="Rectangle 45"/>
          <p:cNvSpPr/>
          <p:nvPr/>
        </p:nvSpPr>
        <p:spPr>
          <a:xfrm rot="19410238">
            <a:off x="6645133" y="1830312"/>
            <a:ext cx="583713" cy="3468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$ 14</a:t>
            </a:r>
          </a:p>
        </p:txBody>
      </p:sp>
      <p:sp>
        <p:nvSpPr>
          <p:cNvPr id="47" name="Rectangle 46"/>
          <p:cNvSpPr/>
          <p:nvPr/>
        </p:nvSpPr>
        <p:spPr>
          <a:xfrm rot="19410238">
            <a:off x="5463025" y="1830646"/>
            <a:ext cx="542545" cy="360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$ 9</a:t>
            </a:r>
          </a:p>
        </p:txBody>
      </p:sp>
      <p:sp>
        <p:nvSpPr>
          <p:cNvPr id="4" name="Rectangle 3"/>
          <p:cNvSpPr/>
          <p:nvPr/>
        </p:nvSpPr>
        <p:spPr>
          <a:xfrm>
            <a:off x="269223" y="1645427"/>
            <a:ext cx="2551322" cy="880947"/>
          </a:xfrm>
          <a:prstGeom prst="rect">
            <a:avLst/>
          </a:prstGeom>
        </p:spPr>
        <p:txBody>
          <a:bodyPr wrap="square">
            <a:spAutoFit/>
          </a:bodyPr>
          <a:lstStyle/>
          <a:p>
            <a:pPr>
              <a:lnSpc>
                <a:spcPct val="150000"/>
              </a:lnSpc>
            </a:pPr>
            <a:r>
              <a:rPr lang="en-US" dirty="0"/>
              <a:t>A seller offering </a:t>
            </a:r>
            <a:r>
              <a:rPr lang="en-US" dirty="0">
                <a:solidFill>
                  <a:schemeClr val="accent6">
                    <a:lumMod val="75000"/>
                  </a:schemeClr>
                </a:solidFill>
              </a:rPr>
              <a:t>substitutable goods </a:t>
            </a:r>
          </a:p>
        </p:txBody>
      </p:sp>
      <p:sp>
        <p:nvSpPr>
          <p:cNvPr id="49" name="Rectangle 48"/>
          <p:cNvSpPr/>
          <p:nvPr/>
        </p:nvSpPr>
        <p:spPr>
          <a:xfrm>
            <a:off x="235578" y="2439347"/>
            <a:ext cx="2551322" cy="1296445"/>
          </a:xfrm>
          <a:prstGeom prst="rect">
            <a:avLst/>
          </a:prstGeom>
        </p:spPr>
        <p:txBody>
          <a:bodyPr wrap="square">
            <a:spAutoFit/>
          </a:bodyPr>
          <a:lstStyle/>
          <a:p>
            <a:pPr>
              <a:lnSpc>
                <a:spcPct val="150000"/>
              </a:lnSpc>
            </a:pPr>
            <a:r>
              <a:rPr lang="en-US" dirty="0"/>
              <a:t>can side step the drawbacks of </a:t>
            </a:r>
            <a:r>
              <a:rPr lang="en-US" dirty="0">
                <a:solidFill>
                  <a:schemeClr val="accent6">
                    <a:lumMod val="75000"/>
                  </a:schemeClr>
                </a:solidFill>
              </a:rPr>
              <a:t>discriminatory pricing</a:t>
            </a:r>
          </a:p>
        </p:txBody>
      </p:sp>
      <p:sp>
        <p:nvSpPr>
          <p:cNvPr id="56" name="Rectangle 55"/>
          <p:cNvSpPr/>
          <p:nvPr/>
        </p:nvSpPr>
        <p:spPr>
          <a:xfrm>
            <a:off x="265987" y="3666908"/>
            <a:ext cx="2551322" cy="1338828"/>
          </a:xfrm>
          <a:prstGeom prst="rect">
            <a:avLst/>
          </a:prstGeom>
        </p:spPr>
        <p:txBody>
          <a:bodyPr wrap="square">
            <a:spAutoFit/>
          </a:bodyPr>
          <a:lstStyle/>
          <a:p>
            <a:pPr>
              <a:lnSpc>
                <a:spcPct val="150000"/>
              </a:lnSpc>
            </a:pPr>
            <a:r>
              <a:rPr lang="en-US" dirty="0"/>
              <a:t>by using opaque products to create </a:t>
            </a:r>
            <a:r>
              <a:rPr lang="en-US" dirty="0">
                <a:solidFill>
                  <a:schemeClr val="accent6">
                    <a:lumMod val="75000"/>
                  </a:schemeClr>
                </a:solidFill>
              </a:rPr>
              <a:t>vertical differentiation</a:t>
            </a:r>
          </a:p>
        </p:txBody>
      </p:sp>
      <p:sp>
        <p:nvSpPr>
          <p:cNvPr id="10" name="TextBox 9"/>
          <p:cNvSpPr txBox="1"/>
          <p:nvPr/>
        </p:nvSpPr>
        <p:spPr>
          <a:xfrm>
            <a:off x="3276182" y="3119678"/>
            <a:ext cx="184731" cy="369332"/>
          </a:xfrm>
          <a:prstGeom prst="rect">
            <a:avLst/>
          </a:prstGeom>
          <a:noFill/>
        </p:spPr>
        <p:txBody>
          <a:bodyPr wrap="none" rtlCol="0">
            <a:spAutoFit/>
          </a:bodyPr>
          <a:lstStyle/>
          <a:p>
            <a:endParaRPr lang="en-US" dirty="0"/>
          </a:p>
        </p:txBody>
      </p:sp>
      <p:sp>
        <p:nvSpPr>
          <p:cNvPr id="23" name="Rectangle 22"/>
          <p:cNvSpPr/>
          <p:nvPr/>
        </p:nvSpPr>
        <p:spPr>
          <a:xfrm>
            <a:off x="257880" y="4838467"/>
            <a:ext cx="2487342" cy="1338828"/>
          </a:xfrm>
          <a:prstGeom prst="rect">
            <a:avLst/>
          </a:prstGeom>
        </p:spPr>
        <p:txBody>
          <a:bodyPr wrap="square">
            <a:spAutoFit/>
          </a:bodyPr>
          <a:lstStyle/>
          <a:p>
            <a:pPr>
              <a:lnSpc>
                <a:spcPct val="150000"/>
              </a:lnSpc>
            </a:pPr>
            <a:r>
              <a:rPr lang="en-US" dirty="0"/>
              <a:t>while garnering </a:t>
            </a:r>
            <a:r>
              <a:rPr lang="en-US" dirty="0">
                <a:solidFill>
                  <a:schemeClr val="accent6">
                    <a:lumMod val="75000"/>
                  </a:schemeClr>
                </a:solidFill>
              </a:rPr>
              <a:t>comparable or more revenue</a:t>
            </a:r>
            <a:r>
              <a:rPr lang="en-US" b="1" dirty="0">
                <a:solidFill>
                  <a:schemeClr val="accent6">
                    <a:lumMod val="75000"/>
                  </a:schemeClr>
                </a:solidFill>
              </a:rPr>
              <a:t>.</a:t>
            </a:r>
          </a:p>
        </p:txBody>
      </p:sp>
      <p:grpSp>
        <p:nvGrpSpPr>
          <p:cNvPr id="9" name="Group 8"/>
          <p:cNvGrpSpPr/>
          <p:nvPr/>
        </p:nvGrpSpPr>
        <p:grpSpPr>
          <a:xfrm>
            <a:off x="6866467" y="4242037"/>
            <a:ext cx="2132403" cy="1608519"/>
            <a:chOff x="6618326" y="4186831"/>
            <a:chExt cx="2132403" cy="1608519"/>
          </a:xfrm>
        </p:grpSpPr>
        <p:sp>
          <p:nvSpPr>
            <p:cNvPr id="14" name="Rectangle 13"/>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7828682" y="5422449"/>
              <a:ext cx="922047" cy="369332"/>
            </a:xfrm>
            <a:prstGeom prst="rect">
              <a:avLst/>
            </a:prstGeom>
            <a:noFill/>
          </p:spPr>
          <p:txBody>
            <a:bodyPr wrap="none" rtlCol="0">
              <a:spAutoFit/>
            </a:bodyPr>
            <a:lstStyle/>
            <a:p>
              <a:r>
                <a:rPr lang="en-US" b="1" dirty="0"/>
                <a:t>Click 3</a:t>
              </a:r>
            </a:p>
          </p:txBody>
        </p:sp>
      </p:grpSp>
      <p:sp>
        <p:nvSpPr>
          <p:cNvPr id="96" name="Rectangle 95"/>
          <p:cNvSpPr/>
          <p:nvPr/>
        </p:nvSpPr>
        <p:spPr>
          <a:xfrm>
            <a:off x="4765596" y="4242037"/>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5975952" y="5477655"/>
            <a:ext cx="922047" cy="369332"/>
          </a:xfrm>
          <a:prstGeom prst="rect">
            <a:avLst/>
          </a:prstGeom>
          <a:noFill/>
        </p:spPr>
        <p:txBody>
          <a:bodyPr wrap="none" rtlCol="0">
            <a:spAutoFit/>
          </a:bodyPr>
          <a:lstStyle/>
          <a:p>
            <a:r>
              <a:rPr lang="en-US" b="1" dirty="0"/>
              <a:t>Click 2</a:t>
            </a:r>
          </a:p>
        </p:txBody>
      </p:sp>
      <p:grpSp>
        <p:nvGrpSpPr>
          <p:cNvPr id="104" name="Group 103"/>
          <p:cNvGrpSpPr/>
          <p:nvPr/>
        </p:nvGrpSpPr>
        <p:grpSpPr>
          <a:xfrm>
            <a:off x="2657707" y="4237325"/>
            <a:ext cx="2132403" cy="1608519"/>
            <a:chOff x="6618326" y="4186831"/>
            <a:chExt cx="2132403" cy="1608519"/>
          </a:xfrm>
        </p:grpSpPr>
        <p:sp>
          <p:nvSpPr>
            <p:cNvPr id="105" name="Rectangle 104"/>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p:cNvSpPr txBox="1"/>
            <p:nvPr/>
          </p:nvSpPr>
          <p:spPr>
            <a:xfrm>
              <a:off x="7828682" y="5422449"/>
              <a:ext cx="922047" cy="369332"/>
            </a:xfrm>
            <a:prstGeom prst="rect">
              <a:avLst/>
            </a:prstGeom>
            <a:noFill/>
          </p:spPr>
          <p:txBody>
            <a:bodyPr wrap="none" rtlCol="0">
              <a:spAutoFit/>
            </a:bodyPr>
            <a:lstStyle/>
            <a:p>
              <a:r>
                <a:rPr lang="en-US" b="1" dirty="0"/>
                <a:t>Click 1</a:t>
              </a:r>
            </a:p>
          </p:txBody>
        </p:sp>
      </p:grpSp>
      <p:sp>
        <p:nvSpPr>
          <p:cNvPr id="113" name="Rectangle 112"/>
          <p:cNvSpPr/>
          <p:nvPr/>
        </p:nvSpPr>
        <p:spPr>
          <a:xfrm rot="19410238">
            <a:off x="5517686" y="3766924"/>
            <a:ext cx="597816" cy="3365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$ 11</a:t>
            </a:r>
          </a:p>
        </p:txBody>
      </p:sp>
      <p:sp>
        <p:nvSpPr>
          <p:cNvPr id="114" name="Rectangle 113"/>
          <p:cNvSpPr/>
          <p:nvPr/>
        </p:nvSpPr>
        <p:spPr>
          <a:xfrm rot="19410238">
            <a:off x="3442946" y="3750867"/>
            <a:ext cx="583713" cy="3468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$ 14</a:t>
            </a:r>
          </a:p>
        </p:txBody>
      </p:sp>
      <p:sp>
        <p:nvSpPr>
          <p:cNvPr id="115" name="Rectangle 114"/>
          <p:cNvSpPr/>
          <p:nvPr/>
        </p:nvSpPr>
        <p:spPr>
          <a:xfrm rot="19410238">
            <a:off x="7646190" y="3740775"/>
            <a:ext cx="542545" cy="36008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$ 9</a:t>
            </a:r>
          </a:p>
        </p:txBody>
      </p:sp>
      <p:grpSp>
        <p:nvGrpSpPr>
          <p:cNvPr id="24" name="Group 23"/>
          <p:cNvGrpSpPr/>
          <p:nvPr/>
        </p:nvGrpSpPr>
        <p:grpSpPr>
          <a:xfrm>
            <a:off x="2798137" y="4320852"/>
            <a:ext cx="1689235" cy="1312112"/>
            <a:chOff x="9451072" y="4198016"/>
            <a:chExt cx="1689235" cy="1312112"/>
          </a:xfrm>
        </p:grpSpPr>
        <p:pic>
          <p:nvPicPr>
            <p:cNvPr id="122" name="Picture 1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0135048" y="4198016"/>
              <a:ext cx="1005259" cy="1109508"/>
            </a:xfrm>
            <a:prstGeom prst="rect">
              <a:avLst/>
            </a:prstGeom>
          </p:spPr>
        </p:pic>
        <p:pic>
          <p:nvPicPr>
            <p:cNvPr id="123" name="Picture 1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811706" y="4316981"/>
              <a:ext cx="1005259" cy="1109508"/>
            </a:xfrm>
            <a:prstGeom prst="rect">
              <a:avLst/>
            </a:prstGeom>
          </p:spPr>
        </p:pic>
        <p:pic>
          <p:nvPicPr>
            <p:cNvPr id="124" name="Picture 1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9451072" y="4400620"/>
              <a:ext cx="1017511" cy="1109508"/>
            </a:xfrm>
            <a:prstGeom prst="rect">
              <a:avLst/>
            </a:prstGeom>
          </p:spPr>
        </p:pic>
        <p:sp>
          <p:nvSpPr>
            <p:cNvPr id="125" name="Rectangle 124"/>
            <p:cNvSpPr/>
            <p:nvPr/>
          </p:nvSpPr>
          <p:spPr>
            <a:xfrm>
              <a:off x="9923596" y="4553401"/>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26" name="Rectangle 125"/>
            <p:cNvSpPr/>
            <p:nvPr/>
          </p:nvSpPr>
          <p:spPr>
            <a:xfrm>
              <a:off x="10378428" y="4462775"/>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0726723" y="4335994"/>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8" name="Picture 1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644429" y="4386493"/>
            <a:ext cx="1005259" cy="1109508"/>
          </a:xfrm>
          <a:prstGeom prst="rect">
            <a:avLst/>
          </a:prstGeom>
        </p:spPr>
      </p:pic>
      <p:pic>
        <p:nvPicPr>
          <p:cNvPr id="129" name="Picture 1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321087" y="4505458"/>
            <a:ext cx="1005259" cy="1109508"/>
          </a:xfrm>
          <a:prstGeom prst="rect">
            <a:avLst/>
          </a:prstGeom>
        </p:spPr>
      </p:pic>
      <p:pic>
        <p:nvPicPr>
          <p:cNvPr id="130" name="Picture 1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960453" y="4589097"/>
            <a:ext cx="1017511" cy="1109508"/>
          </a:xfrm>
          <a:prstGeom prst="rect">
            <a:avLst/>
          </a:prstGeom>
        </p:spPr>
      </p:pic>
      <p:sp>
        <p:nvSpPr>
          <p:cNvPr id="131" name="Rectangle 130"/>
          <p:cNvSpPr/>
          <p:nvPr/>
        </p:nvSpPr>
        <p:spPr>
          <a:xfrm>
            <a:off x="5432977" y="4741878"/>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32" name="Rectangle 131"/>
          <p:cNvSpPr/>
          <p:nvPr/>
        </p:nvSpPr>
        <p:spPr>
          <a:xfrm>
            <a:off x="5887809" y="4651252"/>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a:off x="6236104" y="4524471"/>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03" name="Rectangle 102"/>
          <p:cNvSpPr/>
          <p:nvPr/>
        </p:nvSpPr>
        <p:spPr>
          <a:xfrm>
            <a:off x="5592802" y="450545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pic>
        <p:nvPicPr>
          <p:cNvPr id="134" name="Picture 1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675159" y="4370212"/>
            <a:ext cx="1005259" cy="1109508"/>
          </a:xfrm>
          <a:prstGeom prst="rect">
            <a:avLst/>
          </a:prstGeom>
        </p:spPr>
      </p:pic>
      <p:pic>
        <p:nvPicPr>
          <p:cNvPr id="135" name="Picture 1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51817" y="4489177"/>
            <a:ext cx="1005259" cy="1109508"/>
          </a:xfrm>
          <a:prstGeom prst="rect">
            <a:avLst/>
          </a:prstGeom>
        </p:spPr>
      </p:pic>
      <p:pic>
        <p:nvPicPr>
          <p:cNvPr id="136" name="Picture 1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991183" y="4572816"/>
            <a:ext cx="1017511" cy="1109508"/>
          </a:xfrm>
          <a:prstGeom prst="rect">
            <a:avLst/>
          </a:prstGeom>
        </p:spPr>
      </p:pic>
      <p:sp>
        <p:nvSpPr>
          <p:cNvPr id="137" name="Rectangle 136"/>
          <p:cNvSpPr/>
          <p:nvPr/>
        </p:nvSpPr>
        <p:spPr>
          <a:xfrm>
            <a:off x="7463707" y="4725597"/>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38" name="Rectangle 137"/>
          <p:cNvSpPr/>
          <p:nvPr/>
        </p:nvSpPr>
        <p:spPr>
          <a:xfrm>
            <a:off x="7918539" y="4634971"/>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39" name="Rectangle 138"/>
          <p:cNvSpPr/>
          <p:nvPr/>
        </p:nvSpPr>
        <p:spPr>
          <a:xfrm>
            <a:off x="8266834" y="4508190"/>
            <a:ext cx="251461" cy="21278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x</a:t>
            </a:r>
          </a:p>
        </p:txBody>
      </p:sp>
      <p:sp>
        <p:nvSpPr>
          <p:cNvPr id="140" name="Rectangle 139"/>
          <p:cNvSpPr/>
          <p:nvPr/>
        </p:nvSpPr>
        <p:spPr>
          <a:xfrm>
            <a:off x="7558869" y="4500985"/>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sp>
        <p:nvSpPr>
          <p:cNvPr id="14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407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Contributions</a:t>
            </a:r>
          </a:p>
        </p:txBody>
      </p:sp>
      <p:sp>
        <p:nvSpPr>
          <p:cNvPr id="5" name="Rectangle 4"/>
          <p:cNvSpPr/>
          <p:nvPr/>
        </p:nvSpPr>
        <p:spPr>
          <a:xfrm>
            <a:off x="798273" y="1690689"/>
            <a:ext cx="7320968" cy="2554545"/>
          </a:xfrm>
          <a:prstGeom prst="rect">
            <a:avLst/>
          </a:prstGeom>
        </p:spPr>
        <p:txBody>
          <a:bodyPr wrap="square">
            <a:spAutoFit/>
          </a:bodyPr>
          <a:lstStyle/>
          <a:p>
            <a:pPr marL="342900" indent="-342900">
              <a:buBlip>
                <a:blip r:embed="rId3"/>
              </a:buBlip>
            </a:pPr>
            <a:r>
              <a:rPr lang="en-US" sz="2000" dirty="0">
                <a:solidFill>
                  <a:schemeClr val="tx2"/>
                </a:solidFill>
              </a:rPr>
              <a:t>Characterize when opaque selling earns more revenue than discriminatory pricing.</a:t>
            </a:r>
          </a:p>
          <a:p>
            <a:pPr marL="342900" indent="-342900">
              <a:buBlip>
                <a:blip r:embed="rId3"/>
              </a:buBlip>
            </a:pPr>
            <a:endParaRPr lang="en-US" sz="2000" dirty="0">
              <a:solidFill>
                <a:schemeClr val="tx2"/>
              </a:solidFill>
            </a:endParaRPr>
          </a:p>
          <a:p>
            <a:pPr marL="342900" indent="-342900">
              <a:buBlip>
                <a:blip r:embed="rId3"/>
              </a:buBlip>
            </a:pPr>
            <a:r>
              <a:rPr lang="en-US" sz="2000" dirty="0">
                <a:solidFill>
                  <a:schemeClr val="tx2"/>
                </a:solidFill>
              </a:rPr>
              <a:t>Show when valuations are simple, a single opaque product guarantees most of the revenue.</a:t>
            </a:r>
          </a:p>
          <a:p>
            <a:pPr marL="342900" indent="-342900">
              <a:buBlip>
                <a:blip r:embed="rId3"/>
              </a:buBlip>
            </a:pPr>
            <a:endParaRPr lang="en-US" sz="2000" dirty="0">
              <a:solidFill>
                <a:schemeClr val="tx2"/>
              </a:solidFill>
            </a:endParaRPr>
          </a:p>
          <a:p>
            <a:pPr marL="342900" indent="-342900">
              <a:buBlip>
                <a:blip r:embed="rId3"/>
              </a:buBlip>
            </a:pPr>
            <a:r>
              <a:rPr lang="en-US" sz="2000" dirty="0">
                <a:solidFill>
                  <a:schemeClr val="tx2"/>
                </a:solidFill>
              </a:rPr>
              <a:t>Quantify the potential revenue lift from utilizing opaque products.</a:t>
            </a:r>
            <a:endParaRPr lang="en-US" sz="2000" dirty="0">
              <a:solidFill>
                <a:schemeClr val="accent6"/>
              </a:solidFill>
            </a:endParaRPr>
          </a:p>
        </p:txBody>
      </p:sp>
      <p:sp>
        <p:nvSpPr>
          <p:cNvPr id="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042867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6B53C4F-F71D-413A-9202-1691FF6AC164}"/>
              </a:ext>
            </a:extLst>
          </p:cNvPr>
          <p:cNvGrpSpPr>
            <a:grpSpLocks noChangeAspect="1"/>
          </p:cNvGrpSpPr>
          <p:nvPr/>
        </p:nvGrpSpPr>
        <p:grpSpPr>
          <a:xfrm>
            <a:off x="171091" y="1751855"/>
            <a:ext cx="4026365" cy="4470525"/>
            <a:chOff x="3373808" y="2754876"/>
            <a:chExt cx="2509182" cy="2972757"/>
          </a:xfrm>
        </p:grpSpPr>
        <p:cxnSp>
          <p:nvCxnSpPr>
            <p:cNvPr id="42" name="Straight Connector 41">
              <a:extLst>
                <a:ext uri="{FF2B5EF4-FFF2-40B4-BE49-F238E27FC236}">
                  <a16:creationId xmlns:a16="http://schemas.microsoft.com/office/drawing/2014/main" id="{F7F63777-91E4-455F-A27F-031E10C6C3B8}"/>
                </a:ext>
              </a:extLst>
            </p:cNvPr>
            <p:cNvCxnSpPr>
              <a:cxnSpLocks/>
            </p:cNvCxnSpPr>
            <p:nvPr/>
          </p:nvCxnSpPr>
          <p:spPr>
            <a:xfrm>
              <a:off x="4783723" y="2754876"/>
              <a:ext cx="0" cy="343284"/>
            </a:xfrm>
            <a:prstGeom prst="line">
              <a:avLst/>
            </a:prstGeom>
            <a:ln w="12700">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2E7CD280-B328-497E-A57F-1F4964878579}"/>
                </a:ext>
              </a:extLst>
            </p:cNvPr>
            <p:cNvGrpSpPr/>
            <p:nvPr/>
          </p:nvGrpSpPr>
          <p:grpSpPr>
            <a:xfrm>
              <a:off x="3373808" y="3171950"/>
              <a:ext cx="2509182" cy="2555683"/>
              <a:chOff x="2790083" y="2084460"/>
              <a:chExt cx="4598078" cy="3558134"/>
            </a:xfrm>
          </p:grpSpPr>
          <p:sp>
            <p:nvSpPr>
              <p:cNvPr id="88" name="Rectangle: Rounded Corners 87">
                <a:extLst>
                  <a:ext uri="{FF2B5EF4-FFF2-40B4-BE49-F238E27FC236}">
                    <a16:creationId xmlns:a16="http://schemas.microsoft.com/office/drawing/2014/main" id="{58734111-1805-4708-8ED1-89A9EBFEE684}"/>
                  </a:ext>
                </a:extLst>
              </p:cNvPr>
              <p:cNvSpPr/>
              <p:nvPr/>
            </p:nvSpPr>
            <p:spPr>
              <a:xfrm>
                <a:off x="2851746" y="2084460"/>
                <a:ext cx="4419811" cy="3558134"/>
              </a:xfrm>
              <a:prstGeom prst="roundRect">
                <a:avLst>
                  <a:gd name="adj" fmla="val 5543"/>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A483CB4F-9DD5-473C-91D5-631FE4965A5F}"/>
                  </a:ext>
                </a:extLst>
              </p:cNvPr>
              <p:cNvSpPr txBox="1"/>
              <p:nvPr/>
            </p:nvSpPr>
            <p:spPr>
              <a:xfrm>
                <a:off x="2790083" y="2106480"/>
                <a:ext cx="4598078" cy="1942892"/>
              </a:xfrm>
              <a:prstGeom prst="rect">
                <a:avLst/>
              </a:prstGeom>
              <a:noFill/>
              <a:ln>
                <a:noFill/>
              </a:ln>
            </p:spPr>
            <p:txBody>
              <a:bodyPr wrap="square" lIns="137160" tIns="182880" rIns="91440" bIns="182880" rtlCol="0">
                <a:spAutoFit/>
              </a:bodyPr>
              <a:lstStyle/>
              <a:p>
                <a:pPr>
                  <a:spcBef>
                    <a:spcPts val="600"/>
                  </a:spcBef>
                  <a:spcAft>
                    <a:spcPts val="300"/>
                  </a:spcAft>
                  <a:buBlip>
                    <a:blip r:embed="rId3"/>
                  </a:buBlip>
                  <a:tabLst>
                    <a:tab pos="91440" algn="l"/>
                  </a:tabLst>
                </a:pPr>
                <a:r>
                  <a:rPr lang="en-US" sz="1400" b="1" dirty="0"/>
                  <a:t>Opaque Selling as Inventory Management</a:t>
                </a:r>
              </a:p>
              <a:p>
                <a:pPr marL="171450" indent="-171450">
                  <a:lnSpc>
                    <a:spcPct val="150000"/>
                  </a:lnSpc>
                  <a:buSzPct val="50000"/>
                  <a:buFont typeface="Arial" charset="0"/>
                  <a:buChar char="•"/>
                </a:pPr>
                <a:r>
                  <a:rPr lang="en-US" sz="1200" dirty="0">
                    <a:solidFill>
                      <a:schemeClr val="tx2"/>
                    </a:solidFill>
                  </a:rPr>
                  <a:t>     </a:t>
                </a:r>
                <a:r>
                  <a:rPr lang="en-US" sz="1200" dirty="0" err="1">
                    <a:solidFill>
                      <a:schemeClr val="tx2"/>
                    </a:solidFill>
                  </a:rPr>
                  <a:t>Gallego</a:t>
                </a:r>
                <a:r>
                  <a:rPr lang="en-US" sz="1200" dirty="0">
                    <a:solidFill>
                      <a:schemeClr val="tx2"/>
                    </a:solidFill>
                  </a:rPr>
                  <a:t> and Phillips (2004) , </a:t>
                </a:r>
                <a:r>
                  <a:rPr lang="en-US" sz="1200" dirty="0" err="1">
                    <a:solidFill>
                      <a:schemeClr val="tx2"/>
                    </a:solidFill>
                  </a:rPr>
                  <a:t>Gallego</a:t>
                </a:r>
                <a:r>
                  <a:rPr lang="en-US" sz="1200" dirty="0">
                    <a:solidFill>
                      <a:schemeClr val="tx2"/>
                    </a:solidFill>
                  </a:rPr>
                  <a:t> et al. (2004)</a:t>
                </a:r>
              </a:p>
              <a:p>
                <a:pPr marL="171450" indent="-171450">
                  <a:lnSpc>
                    <a:spcPct val="150000"/>
                  </a:lnSpc>
                  <a:buSzPct val="50000"/>
                  <a:buFont typeface="Arial" charset="0"/>
                  <a:buChar char="•"/>
                </a:pPr>
                <a:r>
                  <a:rPr lang="en-US" sz="1200" dirty="0">
                    <a:solidFill>
                      <a:schemeClr val="tx2"/>
                    </a:solidFill>
                  </a:rPr>
                  <a:t>     Fay and </a:t>
                </a:r>
                <a:r>
                  <a:rPr lang="en-US" sz="1200" dirty="0" err="1">
                    <a:solidFill>
                      <a:schemeClr val="tx2"/>
                    </a:solidFill>
                  </a:rPr>
                  <a:t>Xie</a:t>
                </a:r>
                <a:r>
                  <a:rPr lang="en-US" sz="1200" dirty="0">
                    <a:solidFill>
                      <a:schemeClr val="tx2"/>
                    </a:solidFill>
                  </a:rPr>
                  <a:t> (2014)</a:t>
                </a:r>
              </a:p>
              <a:p>
                <a:pPr marL="171450" indent="-171450">
                  <a:lnSpc>
                    <a:spcPct val="150000"/>
                  </a:lnSpc>
                  <a:buSzPct val="50000"/>
                  <a:buFont typeface="Arial" charset="0"/>
                  <a:buChar char="•"/>
                </a:pPr>
                <a:r>
                  <a:rPr lang="en-US" sz="1200" dirty="0">
                    <a:solidFill>
                      <a:schemeClr val="tx2"/>
                    </a:solidFill>
                  </a:rPr>
                  <a:t>     Xiao and Chen (2014)</a:t>
                </a:r>
              </a:p>
              <a:p>
                <a:pPr marL="171450" indent="-171450">
                  <a:lnSpc>
                    <a:spcPct val="150000"/>
                  </a:lnSpc>
                  <a:buSzPct val="50000"/>
                  <a:buFont typeface="Arial" charset="0"/>
                  <a:buChar char="•"/>
                </a:pPr>
                <a:r>
                  <a:rPr lang="en-US" sz="1200" dirty="0">
                    <a:solidFill>
                      <a:schemeClr val="tx2"/>
                    </a:solidFill>
                  </a:rPr>
                  <a:t>     </a:t>
                </a:r>
                <a:r>
                  <a:rPr lang="en-US" sz="1200" dirty="0" err="1">
                    <a:solidFill>
                      <a:schemeClr val="tx2"/>
                    </a:solidFill>
                  </a:rPr>
                  <a:t>Elmachtoub</a:t>
                </a:r>
                <a:r>
                  <a:rPr lang="en-US" sz="1200" dirty="0">
                    <a:solidFill>
                      <a:schemeClr val="tx2"/>
                    </a:solidFill>
                  </a:rPr>
                  <a:t> and Wei (2015)</a:t>
                </a:r>
              </a:p>
              <a:p>
                <a:pPr>
                  <a:spcBef>
                    <a:spcPts val="600"/>
                  </a:spcBef>
                  <a:spcAft>
                    <a:spcPts val="300"/>
                  </a:spcAft>
                  <a:buBlip>
                    <a:blip r:embed="rId3"/>
                  </a:buBlip>
                  <a:tabLst>
                    <a:tab pos="91440" algn="l"/>
                  </a:tabLst>
                </a:pPr>
                <a:r>
                  <a:rPr lang="en-US" sz="1400" b="1" dirty="0"/>
                  <a:t>Opaque Selling Applications</a:t>
                </a:r>
              </a:p>
            </p:txBody>
          </p:sp>
        </p:grpSp>
      </p:grpSp>
      <p:grpSp>
        <p:nvGrpSpPr>
          <p:cNvPr id="72" name="Group 71">
            <a:extLst>
              <a:ext uri="{FF2B5EF4-FFF2-40B4-BE49-F238E27FC236}">
                <a16:creationId xmlns:a16="http://schemas.microsoft.com/office/drawing/2014/main" id="{E94A0940-1EAE-46EE-BF93-FE96632CCEF9}"/>
              </a:ext>
            </a:extLst>
          </p:cNvPr>
          <p:cNvGrpSpPr>
            <a:grpSpLocks noChangeAspect="1"/>
          </p:cNvGrpSpPr>
          <p:nvPr/>
        </p:nvGrpSpPr>
        <p:grpSpPr>
          <a:xfrm>
            <a:off x="4197485" y="1727539"/>
            <a:ext cx="4782382" cy="4636864"/>
            <a:chOff x="3611974" y="2741460"/>
            <a:chExt cx="2139763" cy="2138696"/>
          </a:xfrm>
        </p:grpSpPr>
        <p:cxnSp>
          <p:nvCxnSpPr>
            <p:cNvPr id="76" name="Straight Connector 75">
              <a:extLst>
                <a:ext uri="{FF2B5EF4-FFF2-40B4-BE49-F238E27FC236}">
                  <a16:creationId xmlns:a16="http://schemas.microsoft.com/office/drawing/2014/main" id="{5CA29E41-359B-4E5E-9061-332705152455}"/>
                </a:ext>
              </a:extLst>
            </p:cNvPr>
            <p:cNvCxnSpPr>
              <a:cxnSpLocks/>
            </p:cNvCxnSpPr>
            <p:nvPr/>
          </p:nvCxnSpPr>
          <p:spPr>
            <a:xfrm>
              <a:off x="4766283" y="2741460"/>
              <a:ext cx="0" cy="343284"/>
            </a:xfrm>
            <a:prstGeom prst="line">
              <a:avLst/>
            </a:prstGeom>
            <a:ln w="12700">
              <a:solidFill>
                <a:schemeClr val="accent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78" name="Group 77">
              <a:extLst>
                <a:ext uri="{FF2B5EF4-FFF2-40B4-BE49-F238E27FC236}">
                  <a16:creationId xmlns:a16="http://schemas.microsoft.com/office/drawing/2014/main" id="{1536B617-BEAE-42DF-ADCC-F6770D795153}"/>
                </a:ext>
              </a:extLst>
            </p:cNvPr>
            <p:cNvGrpSpPr/>
            <p:nvPr/>
          </p:nvGrpSpPr>
          <p:grpSpPr>
            <a:xfrm>
              <a:off x="3611974" y="2990786"/>
              <a:ext cx="2139763" cy="1889370"/>
              <a:chOff x="3226526" y="1832238"/>
              <a:chExt cx="3921117" cy="2630459"/>
            </a:xfrm>
          </p:grpSpPr>
          <p:sp>
            <p:nvSpPr>
              <p:cNvPr id="80" name="TextBox 79">
                <a:extLst>
                  <a:ext uri="{FF2B5EF4-FFF2-40B4-BE49-F238E27FC236}">
                    <a16:creationId xmlns:a16="http://schemas.microsoft.com/office/drawing/2014/main" id="{DD4A66B7-63F4-47E6-B74C-A1BC9E927CB7}"/>
                  </a:ext>
                </a:extLst>
              </p:cNvPr>
              <p:cNvSpPr txBox="1"/>
              <p:nvPr/>
            </p:nvSpPr>
            <p:spPr>
              <a:xfrm>
                <a:off x="3226526" y="1992198"/>
                <a:ext cx="3921117" cy="2470499"/>
              </a:xfrm>
              <a:prstGeom prst="rect">
                <a:avLst/>
              </a:prstGeom>
              <a:noFill/>
              <a:ln>
                <a:noFill/>
              </a:ln>
            </p:spPr>
            <p:txBody>
              <a:bodyPr wrap="square" lIns="137160" tIns="182880" rIns="91440" bIns="91440" rtlCol="0">
                <a:spAutoFit/>
              </a:bodyPr>
              <a:lstStyle/>
              <a:p>
                <a:pPr>
                  <a:spcBef>
                    <a:spcPts val="600"/>
                  </a:spcBef>
                  <a:spcAft>
                    <a:spcPts val="300"/>
                  </a:spcAft>
                  <a:buBlip>
                    <a:blip r:embed="rId3"/>
                  </a:buBlip>
                  <a:tabLst>
                    <a:tab pos="91440" algn="l"/>
                  </a:tabLst>
                </a:pPr>
                <a:r>
                  <a:rPr lang="en-US" sz="1400" b="1" dirty="0"/>
                  <a:t>Guarantees for Discriminatory Pricing</a:t>
                </a:r>
              </a:p>
              <a:p>
                <a:pPr>
                  <a:spcBef>
                    <a:spcPts val="600"/>
                  </a:spcBef>
                  <a:spcAft>
                    <a:spcPts val="300"/>
                  </a:spcAft>
                  <a:buBlip>
                    <a:blip r:embed="rId3"/>
                  </a:buBlip>
                  <a:tabLst>
                    <a:tab pos="91440" algn="l"/>
                  </a:tabLst>
                </a:pPr>
                <a:endParaRPr lang="en-US" sz="1400" b="1" dirty="0"/>
              </a:p>
              <a:p>
                <a:pPr>
                  <a:spcBef>
                    <a:spcPts val="600"/>
                  </a:spcBef>
                  <a:spcAft>
                    <a:spcPts val="300"/>
                  </a:spcAft>
                  <a:buBlip>
                    <a:blip r:embed="rId3"/>
                  </a:buBlip>
                  <a:tabLst>
                    <a:tab pos="91440" algn="l"/>
                  </a:tabLst>
                </a:pPr>
                <a:endParaRPr lang="en-US" sz="1400" b="1" dirty="0"/>
              </a:p>
              <a:p>
                <a:pPr>
                  <a:spcBef>
                    <a:spcPts val="600"/>
                  </a:spcBef>
                  <a:spcAft>
                    <a:spcPts val="300"/>
                  </a:spcAft>
                  <a:buBlip>
                    <a:blip r:embed="rId3"/>
                  </a:buBlip>
                  <a:tabLst>
                    <a:tab pos="91440" algn="l"/>
                  </a:tabLst>
                </a:pPr>
                <a:endParaRPr lang="en-US" sz="1400" b="1" dirty="0"/>
              </a:p>
              <a:p>
                <a:pPr>
                  <a:spcBef>
                    <a:spcPts val="600"/>
                  </a:spcBef>
                  <a:spcAft>
                    <a:spcPts val="300"/>
                  </a:spcAft>
                  <a:buBlip>
                    <a:blip r:embed="rId3"/>
                  </a:buBlip>
                  <a:tabLst>
                    <a:tab pos="91440" algn="l"/>
                  </a:tabLst>
                </a:pPr>
                <a:endParaRPr lang="en-US" sz="1400" b="1" dirty="0"/>
              </a:p>
              <a:p>
                <a:pPr>
                  <a:spcBef>
                    <a:spcPts val="600"/>
                  </a:spcBef>
                  <a:spcAft>
                    <a:spcPts val="300"/>
                  </a:spcAft>
                  <a:buBlip>
                    <a:blip r:embed="rId3"/>
                  </a:buBlip>
                  <a:tabLst>
                    <a:tab pos="91440" algn="l"/>
                  </a:tabLst>
                </a:pPr>
                <a:r>
                  <a:rPr lang="en-US" sz="1400" b="1" dirty="0"/>
                  <a:t>Simple and Approximately Optimal Mechanisms</a:t>
                </a:r>
              </a:p>
              <a:p>
                <a:pPr marL="171450" indent="-171450">
                  <a:buSzPct val="50000"/>
                  <a:buFont typeface="Arial" charset="0"/>
                  <a:buChar char="•"/>
                </a:pPr>
                <a:r>
                  <a:rPr lang="en-US" sz="1200" dirty="0">
                    <a:solidFill>
                      <a:schemeClr val="tx2"/>
                    </a:solidFill>
                  </a:rPr>
                  <a:t>     </a:t>
                </a:r>
                <a:r>
                  <a:rPr lang="en-US" sz="1200" dirty="0" err="1">
                    <a:solidFill>
                      <a:schemeClr val="tx2"/>
                    </a:solidFill>
                  </a:rPr>
                  <a:t>Briest</a:t>
                </a:r>
                <a:r>
                  <a:rPr lang="en-US" sz="1200" dirty="0">
                    <a:solidFill>
                      <a:schemeClr val="tx2"/>
                    </a:solidFill>
                  </a:rPr>
                  <a:t> et al. (2015) and Hart and Nisan (2014)</a:t>
                </a:r>
              </a:p>
              <a:p>
                <a:pPr marL="171450" indent="-171450">
                  <a:buSzPct val="50000"/>
                  <a:buFont typeface="Arial" charset="0"/>
                  <a:buChar char="•"/>
                </a:pPr>
                <a:endParaRPr lang="en-US" sz="1200" dirty="0">
                  <a:solidFill>
                    <a:schemeClr val="tx2"/>
                  </a:solidFill>
                </a:endParaRPr>
              </a:p>
              <a:p>
                <a:pPr marL="171450" indent="-171450">
                  <a:buSzPct val="50000"/>
                  <a:buFont typeface="Arial" charset="0"/>
                  <a:buChar char="•"/>
                </a:pPr>
                <a:r>
                  <a:rPr lang="en-US" sz="1200" dirty="0">
                    <a:solidFill>
                      <a:schemeClr val="tx2"/>
                    </a:solidFill>
                  </a:rPr>
                  <a:t>     </a:t>
                </a:r>
                <a:r>
                  <a:rPr lang="en-US" sz="1200" dirty="0" err="1">
                    <a:solidFill>
                      <a:schemeClr val="tx2"/>
                    </a:solidFill>
                  </a:rPr>
                  <a:t>Briest</a:t>
                </a:r>
                <a:r>
                  <a:rPr lang="en-US" sz="1200" dirty="0">
                    <a:solidFill>
                      <a:schemeClr val="tx2"/>
                    </a:solidFill>
                  </a:rPr>
                  <a:t> and </a:t>
                </a:r>
                <a:r>
                  <a:rPr lang="en-US" sz="1200" dirty="0" err="1">
                    <a:solidFill>
                      <a:schemeClr val="tx2"/>
                    </a:solidFill>
                  </a:rPr>
                  <a:t>Roglin</a:t>
                </a:r>
                <a:r>
                  <a:rPr lang="en-US" sz="1200" dirty="0">
                    <a:solidFill>
                      <a:schemeClr val="tx2"/>
                    </a:solidFill>
                  </a:rPr>
                  <a:t> (2010)</a:t>
                </a:r>
              </a:p>
              <a:p>
                <a:pPr marL="171450" indent="-171450">
                  <a:buSzPct val="50000"/>
                  <a:buFont typeface="Arial" charset="0"/>
                  <a:buChar char="•"/>
                </a:pPr>
                <a:endParaRPr lang="en-US" sz="1200" dirty="0">
                  <a:solidFill>
                    <a:schemeClr val="tx2"/>
                  </a:solidFill>
                </a:endParaRPr>
              </a:p>
              <a:p>
                <a:pPr marL="171450" indent="-171450">
                  <a:buSzPct val="50000"/>
                  <a:buFont typeface="Arial" charset="0"/>
                  <a:buChar char="•"/>
                </a:pPr>
                <a:r>
                  <a:rPr lang="en-US" sz="1200" dirty="0">
                    <a:solidFill>
                      <a:schemeClr val="tx2"/>
                    </a:solidFill>
                  </a:rPr>
                  <a:t>     </a:t>
                </a:r>
                <a:r>
                  <a:rPr lang="en-US" sz="1200" dirty="0" err="1">
                    <a:solidFill>
                      <a:schemeClr val="tx2"/>
                    </a:solidFill>
                  </a:rPr>
                  <a:t>Celis</a:t>
                </a:r>
                <a:r>
                  <a:rPr lang="en-US" sz="1200" dirty="0">
                    <a:solidFill>
                      <a:schemeClr val="tx2"/>
                    </a:solidFill>
                  </a:rPr>
                  <a:t> et al. (2014), Ma and </a:t>
                </a:r>
                <a:r>
                  <a:rPr lang="en-US" sz="1200" dirty="0" err="1">
                    <a:solidFill>
                      <a:schemeClr val="tx2"/>
                    </a:solidFill>
                  </a:rPr>
                  <a:t>Simchi</a:t>
                </a:r>
                <a:r>
                  <a:rPr lang="en-US" sz="1200" dirty="0">
                    <a:solidFill>
                      <a:schemeClr val="tx2"/>
                    </a:solidFill>
                  </a:rPr>
                  <a:t>-Levi (2016),</a:t>
                </a:r>
              </a:p>
              <a:p>
                <a:pPr marL="171450" indent="-171450">
                  <a:buSzPct val="50000"/>
                  <a:buFont typeface="Arial" charset="0"/>
                  <a:buChar char="•"/>
                </a:pPr>
                <a:endParaRPr lang="en-US" sz="1200" dirty="0">
                  <a:solidFill>
                    <a:schemeClr val="tx2"/>
                  </a:solidFill>
                </a:endParaRPr>
              </a:p>
              <a:p>
                <a:pPr marL="171450" indent="-171450">
                  <a:buSzPct val="50000"/>
                  <a:buFont typeface="Arial" charset="0"/>
                  <a:buChar char="•"/>
                </a:pPr>
                <a:r>
                  <a:rPr lang="en-US" sz="1200" dirty="0">
                    <a:solidFill>
                      <a:schemeClr val="tx2"/>
                    </a:solidFill>
                  </a:rPr>
                  <a:t>     Abdallah et al. (2017)</a:t>
                </a:r>
              </a:p>
              <a:p>
                <a:endParaRPr lang="en-US" sz="1200" dirty="0"/>
              </a:p>
              <a:p>
                <a:endParaRPr lang="en-US" sz="1200" dirty="0"/>
              </a:p>
            </p:txBody>
          </p:sp>
          <p:sp>
            <p:nvSpPr>
              <p:cNvPr id="79" name="Rectangle: Rounded Corners 78">
                <a:extLst>
                  <a:ext uri="{FF2B5EF4-FFF2-40B4-BE49-F238E27FC236}">
                    <a16:creationId xmlns:a16="http://schemas.microsoft.com/office/drawing/2014/main" id="{CF8BFBFA-C2E4-47E5-A200-1763C82DE122}"/>
                  </a:ext>
                </a:extLst>
              </p:cNvPr>
              <p:cNvSpPr/>
              <p:nvPr/>
            </p:nvSpPr>
            <p:spPr>
              <a:xfrm>
                <a:off x="3226526" y="1832238"/>
                <a:ext cx="3921117" cy="2539259"/>
              </a:xfrm>
              <a:prstGeom prst="roundRect">
                <a:avLst>
                  <a:gd name="adj" fmla="val 4968"/>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Related Literature</a:t>
            </a:r>
          </a:p>
        </p:txBody>
      </p:sp>
      <p:cxnSp>
        <p:nvCxnSpPr>
          <p:cNvPr id="10" name="Straight Connector 9">
            <a:extLst>
              <a:ext uri="{FF2B5EF4-FFF2-40B4-BE49-F238E27FC236}">
                <a16:creationId xmlns:a16="http://schemas.microsoft.com/office/drawing/2014/main" id="{B7357B7F-904D-4CD8-9910-88744AAA0122}"/>
              </a:ext>
            </a:extLst>
          </p:cNvPr>
          <p:cNvCxnSpPr>
            <a:cxnSpLocks/>
          </p:cNvCxnSpPr>
          <p:nvPr/>
        </p:nvCxnSpPr>
        <p:spPr>
          <a:xfrm>
            <a:off x="921619" y="1724705"/>
            <a:ext cx="7300762" cy="2674"/>
          </a:xfrm>
          <a:prstGeom prst="line">
            <a:avLst/>
          </a:prstGeom>
          <a:ln w="28575">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0F1EA65C-875D-49D2-8FC1-1F419C1DFBE0}"/>
              </a:ext>
            </a:extLst>
          </p:cNvPr>
          <p:cNvSpPr>
            <a:spLocks noChangeAspect="1"/>
          </p:cNvSpPr>
          <p:nvPr/>
        </p:nvSpPr>
        <p:spPr>
          <a:xfrm>
            <a:off x="6719896" y="1667913"/>
            <a:ext cx="109728" cy="109728"/>
          </a:xfrm>
          <a:prstGeom prst="ellipse">
            <a:avLst/>
          </a:prstGeom>
          <a:solidFill>
            <a:schemeClr val="bg1"/>
          </a:solidFill>
          <a:ln w="317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94DB1DB0-C45E-4230-91EE-119DA6D99E65}"/>
              </a:ext>
            </a:extLst>
          </p:cNvPr>
          <p:cNvSpPr>
            <a:spLocks noChangeAspect="1"/>
          </p:cNvSpPr>
          <p:nvPr/>
        </p:nvSpPr>
        <p:spPr>
          <a:xfrm>
            <a:off x="1279661" y="1667913"/>
            <a:ext cx="109728" cy="109728"/>
          </a:xfrm>
          <a:prstGeom prst="ellipse">
            <a:avLst/>
          </a:prstGeom>
          <a:solidFill>
            <a:schemeClr val="bg1"/>
          </a:solidFill>
          <a:ln w="317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D8E3612F-AE4E-4939-9B0A-5D2ED963DB3B}"/>
              </a:ext>
            </a:extLst>
          </p:cNvPr>
          <p:cNvSpPr>
            <a:spLocks noChangeAspect="1"/>
          </p:cNvSpPr>
          <p:nvPr/>
        </p:nvSpPr>
        <p:spPr>
          <a:xfrm>
            <a:off x="2375051" y="1667913"/>
            <a:ext cx="109728" cy="109728"/>
          </a:xfrm>
          <a:prstGeom prst="ellipse">
            <a:avLst/>
          </a:prstGeom>
          <a:solidFill>
            <a:schemeClr val="bg1"/>
          </a:solidFill>
          <a:ln w="317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1A569BF8-E1B3-4BE1-8DEF-9F5968A58546}"/>
              </a:ext>
            </a:extLst>
          </p:cNvPr>
          <p:cNvSpPr>
            <a:spLocks noChangeAspect="1"/>
          </p:cNvSpPr>
          <p:nvPr/>
        </p:nvSpPr>
        <p:spPr>
          <a:xfrm>
            <a:off x="3093073" y="1667913"/>
            <a:ext cx="109728" cy="109728"/>
          </a:xfrm>
          <a:prstGeom prst="ellipse">
            <a:avLst/>
          </a:prstGeom>
          <a:solidFill>
            <a:schemeClr val="bg1"/>
          </a:solidFill>
          <a:ln w="317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Content Placeholder 2">
            <a:extLst>
              <a:ext uri="{FF2B5EF4-FFF2-40B4-BE49-F238E27FC236}">
                <a16:creationId xmlns:a16="http://schemas.microsoft.com/office/drawing/2014/main" id="{0AA636E3-C3D2-4BAB-9679-18C52C028F6D}"/>
              </a:ext>
            </a:extLst>
          </p:cNvPr>
          <p:cNvSpPr txBox="1">
            <a:spLocks/>
          </p:cNvSpPr>
          <p:nvPr/>
        </p:nvSpPr>
        <p:spPr>
          <a:xfrm>
            <a:off x="504107" y="2048365"/>
            <a:ext cx="3373729" cy="400350"/>
          </a:xfrm>
          <a:prstGeom prst="rect">
            <a:avLst/>
          </a:prstGeom>
          <a:solidFill>
            <a:srgbClr val="E3E9EF"/>
          </a:solidFill>
          <a:ln w="12700">
            <a:noFill/>
          </a:ln>
          <a:effectLst>
            <a:outerShdw blurRad="50800" dist="38100" dir="2700000" algn="tl" rotWithShape="0">
              <a:prstClr val="black">
                <a:alpha val="40000"/>
              </a:prstClr>
            </a:outerShdw>
          </a:effectLst>
        </p:spPr>
        <p:txBody>
          <a:bodyPr vert="horz" lIns="91440" tIns="137160" rIns="9144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200"/>
              </a:spcBef>
              <a:buFont typeface="Arial" panose="020B0604020202020204" pitchFamily="34" charset="0"/>
              <a:buNone/>
            </a:pPr>
            <a:r>
              <a:rPr lang="en-US" sz="1800" b="1" dirty="0"/>
              <a:t>Opaque Selling</a:t>
            </a:r>
            <a:endParaRPr lang="en-US" sz="1800" dirty="0">
              <a:solidFill>
                <a:schemeClr val="accent6"/>
              </a:solidFill>
            </a:endParaRPr>
          </a:p>
        </p:txBody>
      </p:sp>
      <p:sp>
        <p:nvSpPr>
          <p:cNvPr id="55" name="Content Placeholder 2">
            <a:extLst>
              <a:ext uri="{FF2B5EF4-FFF2-40B4-BE49-F238E27FC236}">
                <a16:creationId xmlns:a16="http://schemas.microsoft.com/office/drawing/2014/main" id="{D441C182-225E-4C3E-96CD-B500547BB20A}"/>
              </a:ext>
            </a:extLst>
          </p:cNvPr>
          <p:cNvSpPr txBox="1">
            <a:spLocks/>
          </p:cNvSpPr>
          <p:nvPr/>
        </p:nvSpPr>
        <p:spPr>
          <a:xfrm>
            <a:off x="4513635" y="2045802"/>
            <a:ext cx="4170912" cy="400350"/>
          </a:xfrm>
          <a:prstGeom prst="rect">
            <a:avLst/>
          </a:prstGeom>
          <a:solidFill>
            <a:srgbClr val="E3E9EF"/>
          </a:solidFill>
          <a:ln w="12700">
            <a:noFill/>
          </a:ln>
          <a:effectLst>
            <a:outerShdw blurRad="50800" dist="38100" dir="2700000" algn="tl" rotWithShape="0">
              <a:prstClr val="black">
                <a:alpha val="40000"/>
              </a:prstClr>
            </a:outerShdw>
          </a:effectLst>
        </p:spPr>
        <p:txBody>
          <a:bodyPr vert="horz" lIns="91440" tIns="137160" rIns="9144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Algorithmic Pricing</a:t>
            </a:r>
            <a:endParaRPr lang="en-US" sz="1800" dirty="0">
              <a:solidFill>
                <a:schemeClr val="accent6"/>
              </a:solidFill>
            </a:endParaRPr>
          </a:p>
        </p:txBody>
      </p:sp>
      <p:sp>
        <p:nvSpPr>
          <p:cNvPr id="9" name="Rectangle 8"/>
          <p:cNvSpPr/>
          <p:nvPr/>
        </p:nvSpPr>
        <p:spPr>
          <a:xfrm>
            <a:off x="211932" y="4167816"/>
            <a:ext cx="3896571" cy="2031325"/>
          </a:xfrm>
          <a:prstGeom prst="rect">
            <a:avLst/>
          </a:prstGeom>
        </p:spPr>
        <p:txBody>
          <a:bodyPr wrap="square">
            <a:spAutoFit/>
          </a:bodyPr>
          <a:lstStyle/>
          <a:p>
            <a:pPr marL="171450" indent="-171450">
              <a:lnSpc>
                <a:spcPct val="150000"/>
              </a:lnSpc>
              <a:buSzPct val="50000"/>
              <a:buFont typeface="Arial" charset="0"/>
              <a:buChar char="•"/>
            </a:pPr>
            <a:r>
              <a:rPr lang="en-US" sz="1200" b="1" dirty="0">
                <a:solidFill>
                  <a:schemeClr val="tx2"/>
                </a:solidFill>
              </a:rPr>
              <a:t>Competition.</a:t>
            </a:r>
            <a:r>
              <a:rPr lang="en-US" sz="1200" dirty="0">
                <a:solidFill>
                  <a:schemeClr val="tx2"/>
                </a:solidFill>
              </a:rPr>
              <a:t> Shapiro and Shi (2008), </a:t>
            </a:r>
            <a:r>
              <a:rPr lang="en-US" sz="1200" dirty="0" err="1">
                <a:solidFill>
                  <a:schemeClr val="tx2"/>
                </a:solidFill>
              </a:rPr>
              <a:t>Jerath</a:t>
            </a:r>
            <a:r>
              <a:rPr lang="en-US" sz="1200" dirty="0">
                <a:solidFill>
                  <a:schemeClr val="tx2"/>
                </a:solidFill>
              </a:rPr>
              <a:t> et al. (2010)), Jiang (2007) and Fay and </a:t>
            </a:r>
            <a:r>
              <a:rPr lang="en-US" sz="1200" dirty="0" err="1">
                <a:solidFill>
                  <a:schemeClr val="tx2"/>
                </a:solidFill>
              </a:rPr>
              <a:t>Xie</a:t>
            </a:r>
            <a:r>
              <a:rPr lang="en-US" sz="1200" dirty="0">
                <a:solidFill>
                  <a:schemeClr val="tx2"/>
                </a:solidFill>
              </a:rPr>
              <a:t> (2008)</a:t>
            </a:r>
          </a:p>
          <a:p>
            <a:pPr marL="171450" indent="-171450">
              <a:lnSpc>
                <a:spcPct val="150000"/>
              </a:lnSpc>
              <a:buSzPct val="50000"/>
              <a:buFont typeface="Arial" charset="0"/>
              <a:buChar char="•"/>
            </a:pPr>
            <a:r>
              <a:rPr lang="en-US" sz="1200" b="1" dirty="0">
                <a:solidFill>
                  <a:schemeClr val="tx2"/>
                </a:solidFill>
              </a:rPr>
              <a:t>NYOP.</a:t>
            </a:r>
            <a:r>
              <a:rPr lang="en-US" sz="1200" dirty="0">
                <a:solidFill>
                  <a:schemeClr val="tx2"/>
                </a:solidFill>
              </a:rPr>
              <a:t> Chen et al. (2014), Huang et al. (2017)</a:t>
            </a:r>
          </a:p>
          <a:p>
            <a:pPr marL="171450" indent="-171450">
              <a:lnSpc>
                <a:spcPct val="150000"/>
              </a:lnSpc>
              <a:buSzPct val="50000"/>
              <a:buFont typeface="Arial" charset="0"/>
              <a:buChar char="•"/>
            </a:pPr>
            <a:r>
              <a:rPr lang="en-US" sz="1200" b="1" dirty="0">
                <a:solidFill>
                  <a:schemeClr val="tx2"/>
                </a:solidFill>
              </a:rPr>
              <a:t>Queuing.</a:t>
            </a:r>
            <a:r>
              <a:rPr lang="en-US" sz="1200" dirty="0">
                <a:solidFill>
                  <a:schemeClr val="tx2"/>
                </a:solidFill>
              </a:rPr>
              <a:t> Xu et al. (2016), </a:t>
            </a:r>
            <a:r>
              <a:rPr lang="en-US" sz="1200" dirty="0" err="1">
                <a:solidFill>
                  <a:schemeClr val="tx2"/>
                </a:solidFill>
              </a:rPr>
              <a:t>Geng</a:t>
            </a:r>
            <a:r>
              <a:rPr lang="en-US" sz="1200" dirty="0">
                <a:solidFill>
                  <a:schemeClr val="tx2"/>
                </a:solidFill>
              </a:rPr>
              <a:t> (2016), Post and Spann (2012)</a:t>
            </a:r>
          </a:p>
          <a:p>
            <a:pPr marL="171450" indent="-171450">
              <a:lnSpc>
                <a:spcPct val="150000"/>
              </a:lnSpc>
              <a:buSzPct val="50000"/>
              <a:buFont typeface="Arial" charset="0"/>
              <a:buChar char="•"/>
            </a:pPr>
            <a:r>
              <a:rPr lang="en-US" sz="1200" b="1" dirty="0">
                <a:solidFill>
                  <a:schemeClr val="tx2"/>
                </a:solidFill>
              </a:rPr>
              <a:t>Mechanism Design </a:t>
            </a:r>
            <a:r>
              <a:rPr lang="en-US" sz="1200" dirty="0">
                <a:solidFill>
                  <a:schemeClr val="tx2"/>
                </a:solidFill>
              </a:rPr>
              <a:t>Pavlov (2011), </a:t>
            </a:r>
            <a:r>
              <a:rPr lang="en-US" sz="1200" dirty="0" err="1">
                <a:solidFill>
                  <a:schemeClr val="tx2"/>
                </a:solidFill>
              </a:rPr>
              <a:t>Balestrieri</a:t>
            </a:r>
            <a:r>
              <a:rPr lang="en-US" sz="1200" dirty="0">
                <a:solidFill>
                  <a:schemeClr val="tx2"/>
                </a:solidFill>
              </a:rPr>
              <a:t> et al. (2015), </a:t>
            </a:r>
            <a:r>
              <a:rPr lang="en-US" sz="1200" dirty="0" err="1">
                <a:solidFill>
                  <a:schemeClr val="tx2"/>
                </a:solidFill>
              </a:rPr>
              <a:t>Balestrieri</a:t>
            </a:r>
            <a:r>
              <a:rPr lang="en-US" sz="1200" dirty="0">
                <a:solidFill>
                  <a:schemeClr val="tx2"/>
                </a:solidFill>
              </a:rPr>
              <a:t> and </a:t>
            </a:r>
            <a:r>
              <a:rPr lang="en-US" sz="1200" dirty="0" err="1">
                <a:solidFill>
                  <a:schemeClr val="tx2"/>
                </a:solidFill>
              </a:rPr>
              <a:t>Izmalkov</a:t>
            </a:r>
            <a:r>
              <a:rPr lang="en-US" sz="1200" dirty="0">
                <a:solidFill>
                  <a:schemeClr val="tx2"/>
                </a:solidFill>
              </a:rPr>
              <a:t> (2016)</a:t>
            </a:r>
          </a:p>
        </p:txBody>
      </p:sp>
      <p:sp>
        <p:nvSpPr>
          <p:cNvPr id="11" name="Rectangle 10"/>
          <p:cNvSpPr/>
          <p:nvPr/>
        </p:nvSpPr>
        <p:spPr>
          <a:xfrm>
            <a:off x="4210611" y="2971789"/>
            <a:ext cx="4769256" cy="1200329"/>
          </a:xfrm>
          <a:prstGeom prst="rect">
            <a:avLst/>
          </a:prstGeom>
        </p:spPr>
        <p:txBody>
          <a:bodyPr wrap="square">
            <a:spAutoFit/>
          </a:bodyPr>
          <a:lstStyle/>
          <a:p>
            <a:pPr marL="171450" indent="-171450">
              <a:lnSpc>
                <a:spcPct val="150000"/>
              </a:lnSpc>
              <a:buSzPct val="50000"/>
              <a:buFont typeface="Arial" charset="0"/>
              <a:buChar char="•"/>
            </a:pPr>
            <a:r>
              <a:rPr lang="en-US" sz="1200" dirty="0">
                <a:solidFill>
                  <a:schemeClr val="tx2"/>
                </a:solidFill>
              </a:rPr>
              <a:t>     Chawla et al. (2007), Chawla et al. (2010) , </a:t>
            </a:r>
            <a:r>
              <a:rPr lang="nb-NO" sz="1200" dirty="0" err="1">
                <a:solidFill>
                  <a:schemeClr val="tx2"/>
                </a:solidFill>
              </a:rPr>
              <a:t>Chawla</a:t>
            </a:r>
            <a:r>
              <a:rPr lang="nb-NO" sz="1200" dirty="0">
                <a:solidFill>
                  <a:schemeClr val="tx2"/>
                </a:solidFill>
              </a:rPr>
              <a:t> et al. (2015)</a:t>
            </a:r>
            <a:endParaRPr lang="en-US" sz="1200" dirty="0">
              <a:solidFill>
                <a:schemeClr val="tx2"/>
              </a:solidFill>
            </a:endParaRPr>
          </a:p>
          <a:p>
            <a:pPr marL="171450" indent="-171450">
              <a:lnSpc>
                <a:spcPct val="150000"/>
              </a:lnSpc>
              <a:buSzPct val="50000"/>
              <a:buFont typeface="Arial" charset="0"/>
              <a:buChar char="•"/>
            </a:pPr>
            <a:r>
              <a:rPr lang="en-US" sz="1200" dirty="0">
                <a:solidFill>
                  <a:schemeClr val="tx2"/>
                </a:solidFill>
              </a:rPr>
              <a:t>     </a:t>
            </a:r>
            <a:r>
              <a:rPr lang="en-US" sz="1200" dirty="0" err="1">
                <a:solidFill>
                  <a:schemeClr val="tx2"/>
                </a:solidFill>
              </a:rPr>
              <a:t>Cai</a:t>
            </a:r>
            <a:r>
              <a:rPr lang="en-US" sz="1200" dirty="0">
                <a:solidFill>
                  <a:schemeClr val="tx2"/>
                </a:solidFill>
              </a:rPr>
              <a:t> and </a:t>
            </a:r>
            <a:r>
              <a:rPr lang="en-US" sz="1200" dirty="0" err="1">
                <a:solidFill>
                  <a:schemeClr val="tx2"/>
                </a:solidFill>
              </a:rPr>
              <a:t>Daskalakis</a:t>
            </a:r>
            <a:r>
              <a:rPr lang="en-US" sz="1200" dirty="0">
                <a:solidFill>
                  <a:schemeClr val="tx2"/>
                </a:solidFill>
              </a:rPr>
              <a:t> (2011)</a:t>
            </a:r>
          </a:p>
          <a:p>
            <a:pPr marL="171450" indent="-171450">
              <a:lnSpc>
                <a:spcPct val="150000"/>
              </a:lnSpc>
              <a:buSzPct val="50000"/>
              <a:buFont typeface="Arial" charset="0"/>
              <a:buChar char="•"/>
            </a:pPr>
            <a:r>
              <a:rPr lang="en-US" sz="1200" dirty="0">
                <a:solidFill>
                  <a:schemeClr val="tx2"/>
                </a:solidFill>
              </a:rPr>
              <a:t>     </a:t>
            </a:r>
            <a:r>
              <a:rPr lang="nb-NO" sz="1200" dirty="0">
                <a:solidFill>
                  <a:schemeClr val="tx2"/>
                </a:solidFill>
              </a:rPr>
              <a:t>Chen et al. (2018)</a:t>
            </a:r>
          </a:p>
          <a:p>
            <a:pPr marL="171450" indent="-171450">
              <a:lnSpc>
                <a:spcPct val="150000"/>
              </a:lnSpc>
              <a:buSzPct val="50000"/>
              <a:buFont typeface="Arial" charset="0"/>
              <a:buChar char="•"/>
            </a:pPr>
            <a:endParaRPr lang="nb-NO" sz="1200" dirty="0">
              <a:solidFill>
                <a:schemeClr val="tx2"/>
              </a:solidFill>
            </a:endParaRPr>
          </a:p>
        </p:txBody>
      </p:sp>
      <p:sp>
        <p:nvSpPr>
          <p:cNvPr id="2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961482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81993-25B9-4BBD-820B-AC8DD507A161}"/>
              </a:ext>
            </a:extLst>
          </p:cNvPr>
          <p:cNvSpPr>
            <a:spLocks noGrp="1"/>
          </p:cNvSpPr>
          <p:nvPr>
            <p:ph type="title"/>
          </p:nvPr>
        </p:nvSpPr>
        <p:spPr>
          <a:xfrm>
            <a:off x="623888" y="3338035"/>
            <a:ext cx="7886700" cy="853810"/>
          </a:xfrm>
        </p:spPr>
        <p:txBody>
          <a:bodyPr/>
          <a:lstStyle/>
          <a:p>
            <a:r>
              <a:rPr lang="en-US" dirty="0"/>
              <a:t>Model</a:t>
            </a:r>
          </a:p>
        </p:txBody>
      </p:sp>
      <p:sp>
        <p:nvSpPr>
          <p:cNvPr id="3" name="Footer Placeholder 2">
            <a:extLst>
              <a:ext uri="{FF2B5EF4-FFF2-40B4-BE49-F238E27FC236}">
                <a16:creationId xmlns:a16="http://schemas.microsoft.com/office/drawing/2014/main" id="{B13FA326-4BBC-1347-B3EC-2276F90C2A23}"/>
              </a:ext>
            </a:extLst>
          </p:cNvPr>
          <p:cNvSpPr>
            <a:spLocks noGrp="1"/>
          </p:cNvSpPr>
          <p:nvPr>
            <p:ph type="ftr" sz="quarter" idx="11"/>
          </p:nvPr>
        </p:nvSpPr>
        <p:spPr/>
        <p:txBody>
          <a:bodyPr/>
          <a:lstStyle/>
          <a:p>
            <a:r>
              <a:rPr lang="en-US"/>
              <a:t>The Power of Opaque Products in Pricing</a:t>
            </a:r>
            <a:endParaRPr lang="en-US" dirty="0"/>
          </a:p>
        </p:txBody>
      </p:sp>
    </p:spTree>
    <p:extLst>
      <p:ext uri="{BB962C8B-B14F-4D97-AF65-F5344CB8AC3E}">
        <p14:creationId xmlns:p14="http://schemas.microsoft.com/office/powerpoint/2010/main" val="386233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Discriminatory Pricing Model</a:t>
            </a:r>
          </a:p>
        </p:txBody>
      </p:sp>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863840" cy="1308050"/>
          </a:xfrm>
          <a:prstGeom prst="rect">
            <a:avLst/>
          </a:prstGeom>
          <a:noFill/>
        </p:spPr>
        <p:txBody>
          <a:bodyPr wrap="square" rtlCol="0">
            <a:spAutoFit/>
          </a:bodyPr>
          <a:lstStyle/>
          <a:p>
            <a:pPr>
              <a:spcBef>
                <a:spcPts val="1200"/>
              </a:spcBef>
              <a:spcAft>
                <a:spcPts val="600"/>
              </a:spcAft>
            </a:pPr>
            <a:r>
              <a:rPr lang="en-US" sz="2000" dirty="0">
                <a:solidFill>
                  <a:schemeClr val="tx2"/>
                </a:solidFill>
              </a:rPr>
              <a:t>N different products</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Purchase item that maximizes utility: V</a:t>
            </a:r>
            <a:r>
              <a:rPr lang="en-US" baseline="-25000" dirty="0">
                <a:solidFill>
                  <a:schemeClr val="tx2"/>
                </a:solidFill>
              </a:rPr>
              <a:t>i</a:t>
            </a:r>
            <a:r>
              <a:rPr lang="en-US" dirty="0">
                <a:solidFill>
                  <a:schemeClr val="tx2"/>
                </a:solidFill>
              </a:rPr>
              <a:t> - p</a:t>
            </a:r>
            <a:r>
              <a:rPr lang="en-US" baseline="-25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grpSp>
        <p:nvGrpSpPr>
          <p:cNvPr id="48" name="Group 47"/>
          <p:cNvGrpSpPr/>
          <p:nvPr/>
        </p:nvGrpSpPr>
        <p:grpSpPr>
          <a:xfrm>
            <a:off x="3387060" y="3620775"/>
            <a:ext cx="1184940" cy="2658086"/>
            <a:chOff x="3387060" y="3620775"/>
            <a:chExt cx="1184940" cy="2658086"/>
          </a:xfrm>
        </p:grpSpPr>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90" y="4000428"/>
              <a:ext cx="710871" cy="2278433"/>
            </a:xfrm>
            <a:prstGeom prst="rect">
              <a:avLst/>
            </a:prstGeom>
          </p:spPr>
        </p:pic>
        <p:sp>
          <p:nvSpPr>
            <p:cNvPr id="6" name="TextBox 5"/>
            <p:cNvSpPr txBox="1"/>
            <p:nvPr/>
          </p:nvSpPr>
          <p:spPr>
            <a:xfrm>
              <a:off x="3387060" y="3620775"/>
              <a:ext cx="1184940" cy="369332"/>
            </a:xfrm>
            <a:prstGeom prst="rect">
              <a:avLst/>
            </a:prstGeom>
            <a:noFill/>
          </p:spPr>
          <p:txBody>
            <a:bodyPr wrap="none" rtlCol="0">
              <a:spAutoFit/>
            </a:bodyPr>
            <a:lstStyle/>
            <a:p>
              <a:r>
                <a:rPr lang="en-US" dirty="0">
                  <a:solidFill>
                    <a:srgbClr val="C00000"/>
                  </a:solidFill>
                </a:rPr>
                <a:t>V</a:t>
              </a:r>
              <a:r>
                <a:rPr lang="en-US" baseline="-25000" dirty="0">
                  <a:solidFill>
                    <a:srgbClr val="C00000"/>
                  </a:solidFill>
                </a:rPr>
                <a:t>1</a:t>
              </a:r>
              <a:r>
                <a:rPr lang="en-US" baseline="-25000" dirty="0"/>
                <a:t> </a:t>
              </a:r>
              <a:r>
                <a:rPr lang="en-US" dirty="0"/>
                <a:t>, </a:t>
              </a:r>
              <a:r>
                <a:rPr lang="en-US" dirty="0">
                  <a:solidFill>
                    <a:schemeClr val="accent5">
                      <a:lumMod val="75000"/>
                    </a:schemeClr>
                  </a:solidFill>
                </a:rPr>
                <a:t>V</a:t>
              </a:r>
              <a:r>
                <a:rPr lang="en-US" baseline="-25000" dirty="0">
                  <a:solidFill>
                    <a:schemeClr val="accent5">
                      <a:lumMod val="75000"/>
                    </a:schemeClr>
                  </a:solidFill>
                </a:rPr>
                <a:t>2</a:t>
              </a:r>
              <a:r>
                <a:rPr lang="en-US" dirty="0"/>
                <a:t> ,</a:t>
              </a:r>
              <a:r>
                <a:rPr lang="en-US" dirty="0">
                  <a:solidFill>
                    <a:schemeClr val="accent6">
                      <a:lumMod val="75000"/>
                    </a:schemeClr>
                  </a:solidFill>
                </a:rPr>
                <a:t>V</a:t>
              </a:r>
              <a:r>
                <a:rPr lang="en-US" baseline="-25000" dirty="0">
                  <a:solidFill>
                    <a:schemeClr val="accent6">
                      <a:lumMod val="75000"/>
                    </a:schemeClr>
                  </a:solidFill>
                </a:rPr>
                <a:t>3</a:t>
              </a:r>
              <a:endParaRPr lang="en-US" dirty="0">
                <a:solidFill>
                  <a:schemeClr val="accent6">
                    <a:lumMod val="75000"/>
                  </a:schemeClr>
                </a:solidFill>
              </a:endParaRPr>
            </a:p>
          </p:txBody>
        </p:sp>
      </p:grpSp>
      <p:grpSp>
        <p:nvGrpSpPr>
          <p:cNvPr id="49" name="Group 48"/>
          <p:cNvGrpSpPr/>
          <p:nvPr/>
        </p:nvGrpSpPr>
        <p:grpSpPr>
          <a:xfrm>
            <a:off x="5402348" y="3085233"/>
            <a:ext cx="3221733" cy="1493001"/>
            <a:chOff x="5402348" y="3118686"/>
            <a:chExt cx="3221733" cy="1493001"/>
          </a:xfrm>
        </p:grpSpPr>
        <p:grpSp>
          <p:nvGrpSpPr>
            <p:cNvPr id="39" name="Group 38"/>
            <p:cNvGrpSpPr/>
            <p:nvPr/>
          </p:nvGrpSpPr>
          <p:grpSpPr>
            <a:xfrm>
              <a:off x="5402348" y="3502179"/>
              <a:ext cx="3221733" cy="1109508"/>
              <a:chOff x="4944585" y="2377801"/>
              <a:chExt cx="3221733" cy="1109508"/>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944585" y="2377801"/>
                <a:ext cx="1017511" cy="1109508"/>
              </a:xfrm>
              <a:prstGeom prst="rect">
                <a:avLst/>
              </a:prstGeom>
            </p:spPr>
          </p:pic>
        </p:grpSp>
        <p:sp>
          <p:nvSpPr>
            <p:cNvPr id="43" name="Rectangle 42"/>
            <p:cNvSpPr/>
            <p:nvPr/>
          </p:nvSpPr>
          <p:spPr>
            <a:xfrm rot="19410238">
              <a:off x="5699878" y="3118686"/>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p</a:t>
              </a:r>
              <a:r>
                <a:rPr lang="en-US" sz="1200" baseline="-25000" dirty="0">
                  <a:solidFill>
                    <a:schemeClr val="tx2"/>
                  </a:solidFill>
                </a:rPr>
                <a:t>1</a:t>
              </a:r>
              <a:endParaRPr lang="en-US" sz="1200" dirty="0">
                <a:solidFill>
                  <a:schemeClr val="tx2"/>
                </a:solidFill>
              </a:endParaRPr>
            </a:p>
          </p:txBody>
        </p:sp>
        <p:sp>
          <p:nvSpPr>
            <p:cNvPr id="44" name="Rectangle 43"/>
            <p:cNvSpPr/>
            <p:nvPr/>
          </p:nvSpPr>
          <p:spPr>
            <a:xfrm rot="19410238">
              <a:off x="8026139" y="3118686"/>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p</a:t>
              </a:r>
              <a:r>
                <a:rPr lang="en-US" sz="1200" baseline="-25000" dirty="0">
                  <a:solidFill>
                    <a:schemeClr val="tx2"/>
                  </a:solidFill>
                </a:rPr>
                <a:t>2</a:t>
              </a:r>
              <a:endParaRPr lang="en-US" sz="1200" dirty="0">
                <a:solidFill>
                  <a:schemeClr val="tx2"/>
                </a:solidFill>
              </a:endParaRPr>
            </a:p>
          </p:txBody>
        </p:sp>
        <p:sp>
          <p:nvSpPr>
            <p:cNvPr id="45" name="Rectangle 44"/>
            <p:cNvSpPr/>
            <p:nvPr/>
          </p:nvSpPr>
          <p:spPr>
            <a:xfrm rot="19410238">
              <a:off x="6843921" y="3118686"/>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p</a:t>
              </a:r>
              <a:r>
                <a:rPr lang="en-US" sz="1200" baseline="-25000" dirty="0">
                  <a:solidFill>
                    <a:schemeClr val="tx2"/>
                  </a:solidFill>
                </a:rPr>
                <a:t>2</a:t>
              </a:r>
              <a:endParaRPr lang="en-US" sz="1200" dirty="0">
                <a:solidFill>
                  <a:schemeClr val="tx2"/>
                </a:solidFill>
              </a:endParaRPr>
            </a:p>
          </p:txBody>
        </p:sp>
      </p:grpSp>
      <p:grpSp>
        <p:nvGrpSpPr>
          <p:cNvPr id="34" name="Group 33"/>
          <p:cNvGrpSpPr/>
          <p:nvPr/>
        </p:nvGrpSpPr>
        <p:grpSpPr>
          <a:xfrm>
            <a:off x="667437" y="3304018"/>
            <a:ext cx="1962466" cy="2492021"/>
            <a:chOff x="667437" y="3304018"/>
            <a:chExt cx="1962466" cy="2492021"/>
          </a:xfrm>
        </p:grpSpPr>
        <p:grpSp>
          <p:nvGrpSpPr>
            <p:cNvPr id="35" name="Group 34"/>
            <p:cNvGrpSpPr/>
            <p:nvPr/>
          </p:nvGrpSpPr>
          <p:grpSpPr>
            <a:xfrm>
              <a:off x="667437" y="4555182"/>
              <a:ext cx="1962466" cy="1240857"/>
              <a:chOff x="3500123" y="4717193"/>
              <a:chExt cx="4072252" cy="1240857"/>
            </a:xfrm>
          </p:grpSpPr>
          <p:sp>
            <p:nvSpPr>
              <p:cNvPr id="65" name="Right Brace 64"/>
              <p:cNvSpPr/>
              <p:nvPr/>
            </p:nvSpPr>
            <p:spPr>
              <a:xfrm rot="5400000">
                <a:off x="5132110" y="3085206"/>
                <a:ext cx="808277" cy="407225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66" name="TextBox 65">
                <a:extLst>
                  <a:ext uri="{FF2B5EF4-FFF2-40B4-BE49-F238E27FC236}">
                    <a16:creationId xmlns:a16="http://schemas.microsoft.com/office/drawing/2014/main" id="{100C3B83-8C42-44CA-A376-463EC96642FA}"/>
                  </a:ext>
                </a:extLst>
              </p:cNvPr>
              <p:cNvSpPr txBox="1"/>
              <p:nvPr/>
            </p:nvSpPr>
            <p:spPr>
              <a:xfrm>
                <a:off x="5269818" y="5588718"/>
                <a:ext cx="649301" cy="369332"/>
              </a:xfrm>
              <a:prstGeom prst="rect">
                <a:avLst/>
              </a:prstGeom>
              <a:noFill/>
            </p:spPr>
            <p:txBody>
              <a:bodyPr wrap="none" rtlCol="0">
                <a:spAutoFit/>
              </a:bodyPr>
              <a:lstStyle/>
              <a:p>
                <a:r>
                  <a:rPr lang="en-US" b="1" dirty="0">
                    <a:solidFill>
                      <a:schemeClr val="tx2"/>
                    </a:solidFill>
                  </a:rPr>
                  <a:t>F</a:t>
                </a:r>
              </a:p>
            </p:txBody>
          </p:sp>
        </p:grpSp>
        <p:grpSp>
          <p:nvGrpSpPr>
            <p:cNvPr id="36" name="Group 35"/>
            <p:cNvGrpSpPr/>
            <p:nvPr/>
          </p:nvGrpSpPr>
          <p:grpSpPr>
            <a:xfrm>
              <a:off x="843157" y="3304018"/>
              <a:ext cx="1601573" cy="1285567"/>
              <a:chOff x="494135" y="4543264"/>
              <a:chExt cx="1387059" cy="968810"/>
            </a:xfrm>
          </p:grpSpPr>
          <p:pic>
            <p:nvPicPr>
              <p:cNvPr id="50" name="Picture 49"/>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135" y="4624065"/>
                <a:ext cx="250969" cy="676810"/>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8102" y="4593706"/>
                <a:ext cx="250969" cy="676810"/>
              </a:xfrm>
              <a:prstGeom prst="rect">
                <a:avLst/>
              </a:prstGeom>
            </p:spPr>
          </p:pic>
          <p:pic>
            <p:nvPicPr>
              <p:cNvPr id="52" name="Picture 5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0802" y="4600271"/>
                <a:ext cx="250969" cy="676810"/>
              </a:xfrm>
              <a:prstGeom prst="rect">
                <a:avLst/>
              </a:prstGeom>
            </p:spPr>
          </p:pic>
          <p:pic>
            <p:nvPicPr>
              <p:cNvPr id="53" name="Picture 52"/>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3437" y="4543264"/>
                <a:ext cx="288817" cy="757076"/>
              </a:xfrm>
              <a:prstGeom prst="rect">
                <a:avLst/>
              </a:prstGeom>
            </p:spPr>
          </p:pic>
          <p:pic>
            <p:nvPicPr>
              <p:cNvPr id="54" name="Picture 53"/>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60982" y="4563892"/>
                <a:ext cx="288817" cy="757076"/>
              </a:xfrm>
              <a:prstGeom prst="rect">
                <a:avLst/>
              </a:prstGeom>
            </p:spPr>
          </p:pic>
          <p:pic>
            <p:nvPicPr>
              <p:cNvPr id="55" name="Picture 54"/>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39891" y="4660473"/>
                <a:ext cx="250969" cy="676810"/>
              </a:xfrm>
              <a:prstGeom prst="rect">
                <a:avLst/>
              </a:prstGeom>
            </p:spPr>
          </p:pic>
          <p:pic>
            <p:nvPicPr>
              <p:cNvPr id="56" name="Picture 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547" y="4624923"/>
                <a:ext cx="250969" cy="676810"/>
              </a:xfrm>
              <a:prstGeom prst="rect">
                <a:avLst/>
              </a:prstGeom>
            </p:spPr>
          </p:pic>
          <p:pic>
            <p:nvPicPr>
              <p:cNvPr id="57" name="Picture 56"/>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6067" y="4663663"/>
                <a:ext cx="250969" cy="676810"/>
              </a:xfrm>
              <a:prstGeom prst="rect">
                <a:avLst/>
              </a:prstGeom>
            </p:spPr>
          </p:pic>
          <p:pic>
            <p:nvPicPr>
              <p:cNvPr id="58" name="Picture 57"/>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36543" y="4624923"/>
                <a:ext cx="288817" cy="757076"/>
              </a:xfrm>
              <a:prstGeom prst="rect">
                <a:avLst/>
              </a:prstGeom>
            </p:spPr>
          </p:pic>
          <p:pic>
            <p:nvPicPr>
              <p:cNvPr id="59" name="Picture 58"/>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65226" y="4612624"/>
                <a:ext cx="288817" cy="757076"/>
              </a:xfrm>
              <a:prstGeom prst="rect">
                <a:avLst/>
              </a:prstGeom>
            </p:spPr>
          </p:pic>
          <p:pic>
            <p:nvPicPr>
              <p:cNvPr id="60" name="Picture 59"/>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6529" y="4791941"/>
                <a:ext cx="250969" cy="676810"/>
              </a:xfrm>
              <a:prstGeom prst="rect">
                <a:avLst/>
              </a:prstGeom>
            </p:spPr>
          </p:pic>
          <p:pic>
            <p:nvPicPr>
              <p:cNvPr id="61" name="Picture 6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0225" y="4805440"/>
                <a:ext cx="250969" cy="676810"/>
              </a:xfrm>
              <a:prstGeom prst="rect">
                <a:avLst/>
              </a:prstGeom>
            </p:spPr>
          </p:pic>
          <p:pic>
            <p:nvPicPr>
              <p:cNvPr id="62" name="Picture 61"/>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705" y="4795131"/>
                <a:ext cx="250969" cy="676810"/>
              </a:xfrm>
              <a:prstGeom prst="rect">
                <a:avLst/>
              </a:prstGeom>
            </p:spPr>
          </p:pic>
          <p:pic>
            <p:nvPicPr>
              <p:cNvPr id="63" name="Picture 62"/>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5560" y="4754998"/>
                <a:ext cx="288817" cy="757076"/>
              </a:xfrm>
              <a:prstGeom prst="rect">
                <a:avLst/>
              </a:prstGeom>
            </p:spPr>
          </p:pic>
          <p:pic>
            <p:nvPicPr>
              <p:cNvPr id="64" name="Picture 63"/>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341864" y="4744092"/>
                <a:ext cx="288817" cy="757076"/>
              </a:xfrm>
              <a:prstGeom prst="rect">
                <a:avLst/>
              </a:prstGeom>
            </p:spPr>
          </p:pic>
        </p:grpSp>
      </p:grpSp>
      <p:sp>
        <p:nvSpPr>
          <p:cNvPr id="6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52216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Discriminatory Pricing Model</a:t>
            </a:r>
          </a:p>
        </p:txBody>
      </p:sp>
      <p:sp>
        <p:nvSpPr>
          <p:cNvPr id="10" name="TextBox 9">
            <a:extLst>
              <a:ext uri="{FF2B5EF4-FFF2-40B4-BE49-F238E27FC236}">
                <a16:creationId xmlns:a16="http://schemas.microsoft.com/office/drawing/2014/main" id="{52CE041A-FC1A-4A4C-B320-885EC77CE8BA}"/>
              </a:ext>
            </a:extLst>
          </p:cNvPr>
          <p:cNvSpPr txBox="1"/>
          <p:nvPr/>
        </p:nvSpPr>
        <p:spPr>
          <a:xfrm>
            <a:off x="667437" y="2675677"/>
            <a:ext cx="8092320" cy="1754326"/>
          </a:xfrm>
          <a:prstGeom prst="rect">
            <a:avLst/>
          </a:prstGeom>
          <a:noFill/>
        </p:spPr>
        <p:txBody>
          <a:bodyPr wrap="square" rtlCol="0">
            <a:spAutoFit/>
          </a:bodyPr>
          <a:lstStyle/>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endParaRPr lang="en-US" dirty="0">
              <a:solidFill>
                <a:schemeClr val="tx2"/>
              </a:solidFill>
            </a:endParaRPr>
          </a:p>
        </p:txBody>
      </p:sp>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863840" cy="1308050"/>
          </a:xfrm>
          <a:prstGeom prst="rect">
            <a:avLst/>
          </a:prstGeom>
          <a:noFill/>
        </p:spPr>
        <p:txBody>
          <a:bodyPr wrap="square" rtlCol="0">
            <a:spAutoFit/>
          </a:bodyPr>
          <a:lstStyle/>
          <a:p>
            <a:pPr>
              <a:spcBef>
                <a:spcPts val="1200"/>
              </a:spcBef>
              <a:spcAft>
                <a:spcPts val="600"/>
              </a:spcAft>
            </a:pPr>
            <a:r>
              <a:rPr lang="en-US" sz="2000" dirty="0">
                <a:solidFill>
                  <a:schemeClr val="tx2"/>
                </a:solidFill>
              </a:rPr>
              <a:t>N different products</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Purchase item that maximizes utility: V</a:t>
            </a:r>
            <a:r>
              <a:rPr lang="en-US" baseline="-25000" dirty="0">
                <a:solidFill>
                  <a:schemeClr val="tx2"/>
                </a:solidFill>
              </a:rPr>
              <a:t>i</a:t>
            </a:r>
            <a:r>
              <a:rPr lang="en-US" dirty="0">
                <a:solidFill>
                  <a:schemeClr val="tx2"/>
                </a:solidFill>
              </a:rPr>
              <a:t> - p</a:t>
            </a:r>
            <a:r>
              <a:rPr lang="en-US" baseline="-25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0690" y="4010749"/>
            <a:ext cx="710871" cy="2278433"/>
          </a:xfrm>
          <a:prstGeom prst="rect">
            <a:avLst/>
          </a:prstGeom>
        </p:spPr>
      </p:pic>
      <p:grpSp>
        <p:nvGrpSpPr>
          <p:cNvPr id="39" name="Group 38"/>
          <p:cNvGrpSpPr/>
          <p:nvPr/>
        </p:nvGrpSpPr>
        <p:grpSpPr>
          <a:xfrm>
            <a:off x="5402348" y="3445674"/>
            <a:ext cx="3221733" cy="1109508"/>
            <a:chOff x="4944585" y="2377801"/>
            <a:chExt cx="3221733" cy="1109508"/>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1"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pic>
          <p:nvPicPr>
            <p:cNvPr id="42" name="Picture 4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944585" y="2377801"/>
              <a:ext cx="1017511" cy="1109508"/>
            </a:xfrm>
            <a:prstGeom prst="rect">
              <a:avLst/>
            </a:prstGeom>
          </p:spPr>
        </p:pic>
      </p:grpSp>
      <p:sp>
        <p:nvSpPr>
          <p:cNvPr id="6" name="TextBox 5"/>
          <p:cNvSpPr txBox="1"/>
          <p:nvPr/>
        </p:nvSpPr>
        <p:spPr>
          <a:xfrm>
            <a:off x="3527192" y="3607053"/>
            <a:ext cx="857927" cy="369332"/>
          </a:xfrm>
          <a:prstGeom prst="rect">
            <a:avLst/>
          </a:prstGeom>
          <a:noFill/>
        </p:spPr>
        <p:txBody>
          <a:bodyPr wrap="none" rtlCol="0">
            <a:spAutoFit/>
          </a:bodyPr>
          <a:lstStyle/>
          <a:p>
            <a:r>
              <a:rPr lang="en-US" dirty="0">
                <a:solidFill>
                  <a:srgbClr val="C00000"/>
                </a:solidFill>
              </a:rPr>
              <a:t>5</a:t>
            </a:r>
            <a:r>
              <a:rPr lang="en-US" baseline="-25000" dirty="0"/>
              <a:t> </a:t>
            </a:r>
            <a:r>
              <a:rPr lang="en-US" dirty="0"/>
              <a:t>, </a:t>
            </a:r>
            <a:r>
              <a:rPr lang="en-US" dirty="0">
                <a:solidFill>
                  <a:schemeClr val="accent5">
                    <a:lumMod val="75000"/>
                  </a:schemeClr>
                </a:solidFill>
              </a:rPr>
              <a:t>3</a:t>
            </a:r>
            <a:r>
              <a:rPr lang="en-US" dirty="0"/>
              <a:t> , </a:t>
            </a:r>
            <a:r>
              <a:rPr lang="en-US" dirty="0">
                <a:solidFill>
                  <a:schemeClr val="accent6">
                    <a:lumMod val="75000"/>
                  </a:schemeClr>
                </a:solidFill>
              </a:rPr>
              <a:t>7</a:t>
            </a:r>
          </a:p>
        </p:txBody>
      </p:sp>
      <p:sp>
        <p:nvSpPr>
          <p:cNvPr id="44" name="Rectangle 43"/>
          <p:cNvSpPr/>
          <p:nvPr/>
        </p:nvSpPr>
        <p:spPr>
          <a:xfrm rot="19410238">
            <a:off x="8026139" y="3062181"/>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5</a:t>
            </a:r>
          </a:p>
        </p:txBody>
      </p:sp>
      <p:sp>
        <p:nvSpPr>
          <p:cNvPr id="45" name="Rectangle 44"/>
          <p:cNvSpPr/>
          <p:nvPr/>
        </p:nvSpPr>
        <p:spPr>
          <a:xfrm rot="19410238">
            <a:off x="6843921" y="3062181"/>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$ 2</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8363" y="4692321"/>
            <a:ext cx="483272" cy="1548949"/>
          </a:xfrm>
          <a:prstGeom prst="rect">
            <a:avLst/>
          </a:prstGeom>
        </p:spPr>
      </p:pic>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6922876" y="4911607"/>
            <a:ext cx="632954" cy="698594"/>
          </a:xfrm>
          <a:prstGeom prst="rect">
            <a:avLst/>
          </a:prstGeom>
        </p:spPr>
      </p:pic>
      <p:grpSp>
        <p:nvGrpSpPr>
          <p:cNvPr id="36" name="Group 35"/>
          <p:cNvGrpSpPr/>
          <p:nvPr/>
        </p:nvGrpSpPr>
        <p:grpSpPr>
          <a:xfrm>
            <a:off x="667437" y="3304018"/>
            <a:ext cx="1962466" cy="2492021"/>
            <a:chOff x="667437" y="3304018"/>
            <a:chExt cx="1962466" cy="2492021"/>
          </a:xfrm>
        </p:grpSpPr>
        <p:grpSp>
          <p:nvGrpSpPr>
            <p:cNvPr id="46" name="Group 45"/>
            <p:cNvGrpSpPr/>
            <p:nvPr/>
          </p:nvGrpSpPr>
          <p:grpSpPr>
            <a:xfrm>
              <a:off x="667437" y="4555182"/>
              <a:ext cx="1962466" cy="1240857"/>
              <a:chOff x="3500123" y="4717193"/>
              <a:chExt cx="4072252" cy="1240857"/>
            </a:xfrm>
          </p:grpSpPr>
          <p:sp>
            <p:nvSpPr>
              <p:cNvPr id="63" name="Right Brace 62"/>
              <p:cNvSpPr/>
              <p:nvPr/>
            </p:nvSpPr>
            <p:spPr>
              <a:xfrm rot="5400000">
                <a:off x="5132110" y="3085206"/>
                <a:ext cx="808277" cy="407225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64" name="TextBox 63">
                <a:extLst>
                  <a:ext uri="{FF2B5EF4-FFF2-40B4-BE49-F238E27FC236}">
                    <a16:creationId xmlns:a16="http://schemas.microsoft.com/office/drawing/2014/main" id="{100C3B83-8C42-44CA-A376-463EC96642FA}"/>
                  </a:ext>
                </a:extLst>
              </p:cNvPr>
              <p:cNvSpPr txBox="1"/>
              <p:nvPr/>
            </p:nvSpPr>
            <p:spPr>
              <a:xfrm>
                <a:off x="5269818" y="5588718"/>
                <a:ext cx="649301" cy="369332"/>
              </a:xfrm>
              <a:prstGeom prst="rect">
                <a:avLst/>
              </a:prstGeom>
              <a:noFill/>
            </p:spPr>
            <p:txBody>
              <a:bodyPr wrap="none" rtlCol="0">
                <a:spAutoFit/>
              </a:bodyPr>
              <a:lstStyle/>
              <a:p>
                <a:r>
                  <a:rPr lang="en-US" b="1" dirty="0">
                    <a:solidFill>
                      <a:schemeClr val="tx2"/>
                    </a:solidFill>
                  </a:rPr>
                  <a:t>F</a:t>
                </a:r>
              </a:p>
            </p:txBody>
          </p:sp>
        </p:grpSp>
        <p:grpSp>
          <p:nvGrpSpPr>
            <p:cNvPr id="47" name="Group 46"/>
            <p:cNvGrpSpPr/>
            <p:nvPr/>
          </p:nvGrpSpPr>
          <p:grpSpPr>
            <a:xfrm>
              <a:off x="843157" y="3304018"/>
              <a:ext cx="1601573" cy="1285567"/>
              <a:chOff x="494135" y="4543264"/>
              <a:chExt cx="1387059" cy="968810"/>
            </a:xfrm>
          </p:grpSpPr>
          <p:pic>
            <p:nvPicPr>
              <p:cNvPr id="48" name="Picture 4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135" y="4624065"/>
                <a:ext cx="250969" cy="676810"/>
              </a:xfrm>
              <a:prstGeom prst="rect">
                <a:avLst/>
              </a:prstGeom>
            </p:spPr>
          </p:pic>
          <p:pic>
            <p:nvPicPr>
              <p:cNvPr id="49" name="Picture 4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8102" y="4593706"/>
                <a:ext cx="250969" cy="676810"/>
              </a:xfrm>
              <a:prstGeom prst="rect">
                <a:avLst/>
              </a:prstGeom>
            </p:spPr>
          </p:pic>
          <p:pic>
            <p:nvPicPr>
              <p:cNvPr id="50" name="Picture 4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0802" y="4600271"/>
                <a:ext cx="250969" cy="676810"/>
              </a:xfrm>
              <a:prstGeom prst="rect">
                <a:avLst/>
              </a:prstGeom>
            </p:spPr>
          </p:pic>
          <p:pic>
            <p:nvPicPr>
              <p:cNvPr id="51" name="Picture 50"/>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3437" y="4543264"/>
                <a:ext cx="288817" cy="757076"/>
              </a:xfrm>
              <a:prstGeom prst="rect">
                <a:avLst/>
              </a:prstGeom>
            </p:spPr>
          </p:pic>
          <p:pic>
            <p:nvPicPr>
              <p:cNvPr id="52" name="Picture 51"/>
              <p:cNvPicPr>
                <a:picLocks noChangeAspect="1"/>
              </p:cNvPicPr>
              <p:nvPr/>
            </p:nvPicPr>
            <p:blipFill>
              <a:blip r:embed="rId11" cstate="print">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60982" y="4563892"/>
                <a:ext cx="288817" cy="757076"/>
              </a:xfrm>
              <a:prstGeom prst="rect">
                <a:avLst/>
              </a:prstGeom>
            </p:spPr>
          </p:pic>
          <p:pic>
            <p:nvPicPr>
              <p:cNvPr id="53" name="Picture 52"/>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39891" y="4660473"/>
                <a:ext cx="250969" cy="676810"/>
              </a:xfrm>
              <a:prstGeom prst="rect">
                <a:avLst/>
              </a:prstGeom>
            </p:spPr>
          </p:pic>
          <p:pic>
            <p:nvPicPr>
              <p:cNvPr id="54" name="Picture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7547" y="4624923"/>
                <a:ext cx="250969" cy="676810"/>
              </a:xfrm>
              <a:prstGeom prst="rect">
                <a:avLst/>
              </a:prstGeom>
            </p:spPr>
          </p:pic>
          <p:pic>
            <p:nvPicPr>
              <p:cNvPr id="55" name="Picture 54"/>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6067" y="4663663"/>
                <a:ext cx="250969" cy="676810"/>
              </a:xfrm>
              <a:prstGeom prst="rect">
                <a:avLst/>
              </a:prstGeom>
            </p:spPr>
          </p:pic>
          <p:pic>
            <p:nvPicPr>
              <p:cNvPr id="56" name="Picture 55"/>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36543" y="4624923"/>
                <a:ext cx="288817" cy="757076"/>
              </a:xfrm>
              <a:prstGeom prst="rect">
                <a:avLst/>
              </a:prstGeom>
            </p:spPr>
          </p:pic>
          <p:pic>
            <p:nvPicPr>
              <p:cNvPr id="57" name="Picture 56"/>
              <p:cNvPicPr>
                <a:picLocks noChangeAspect="1"/>
              </p:cNvPicPr>
              <p:nvPr/>
            </p:nvPicPr>
            <p:blipFill>
              <a:blip r:embed="rId11" cstate="print">
                <a:duotone>
                  <a:prstClr val="black"/>
                  <a:schemeClr val="accent6">
                    <a:tint val="45000"/>
                    <a:satMod val="400000"/>
                  </a:schemeClr>
                </a:duotone>
                <a:extLst>
                  <a:ext uri="{BEBA8EAE-BF5A-486C-A8C5-ECC9F3942E4B}">
                    <a14:imgProps xmlns:a14="http://schemas.microsoft.com/office/drawing/2010/main">
                      <a14:imgLayer r:embed="rId1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65226" y="4612624"/>
                <a:ext cx="288817" cy="757076"/>
              </a:xfrm>
              <a:prstGeom prst="rect">
                <a:avLst/>
              </a:prstGeom>
            </p:spPr>
          </p:pic>
          <p:pic>
            <p:nvPicPr>
              <p:cNvPr id="58" name="Picture 5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6529" y="4791941"/>
                <a:ext cx="250969" cy="676810"/>
              </a:xfrm>
              <a:prstGeom prst="rect">
                <a:avLst/>
              </a:prstGeom>
            </p:spPr>
          </p:pic>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30225" y="4805440"/>
                <a:ext cx="250969" cy="676810"/>
              </a:xfrm>
              <a:prstGeom prst="rect">
                <a:avLst/>
              </a:prstGeom>
            </p:spPr>
          </p:pic>
          <p:pic>
            <p:nvPicPr>
              <p:cNvPr id="60" name="Picture 59"/>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705" y="4795131"/>
                <a:ext cx="250969" cy="676810"/>
              </a:xfrm>
              <a:prstGeom prst="rect">
                <a:avLst/>
              </a:prstGeom>
            </p:spPr>
          </p:pic>
          <p:pic>
            <p:nvPicPr>
              <p:cNvPr id="61" name="Picture 60"/>
              <p:cNvPicPr>
                <a:picLocks noChangeAspect="1"/>
              </p:cNvPicPr>
              <p:nvPr/>
            </p:nvPicPr>
            <p:blipFill>
              <a:blip r:embed="rId10"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5560" y="4754998"/>
                <a:ext cx="288817" cy="757076"/>
              </a:xfrm>
              <a:prstGeom prst="rect">
                <a:avLst/>
              </a:prstGeom>
            </p:spPr>
          </p:pic>
          <p:pic>
            <p:nvPicPr>
              <p:cNvPr id="62" name="Picture 61"/>
              <p:cNvPicPr>
                <a:picLocks noChangeAspect="1"/>
              </p:cNvPicPr>
              <p:nvPr/>
            </p:nvPicPr>
            <p:blipFill>
              <a:blip r:embed="rId11" cstate="print">
                <a:duotone>
                  <a:prstClr val="black"/>
                  <a:schemeClr val="accent6">
                    <a:tint val="45000"/>
                    <a:satMod val="400000"/>
                  </a:schemeClr>
                </a:duotone>
                <a:extLst>
                  <a:ext uri="{BEBA8EAE-BF5A-486C-A8C5-ECC9F3942E4B}">
                    <a14:imgProps xmlns:a14="http://schemas.microsoft.com/office/drawing/2010/main">
                      <a14:imgLayer r:embed="rId1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341864" y="4744092"/>
                <a:ext cx="288817" cy="757076"/>
              </a:xfrm>
              <a:prstGeom prst="rect">
                <a:avLst/>
              </a:prstGeom>
            </p:spPr>
          </p:pic>
        </p:grpSp>
      </p:grpSp>
      <p:sp>
        <p:nvSpPr>
          <p:cNvPr id="67" name="Rectangle 66"/>
          <p:cNvSpPr/>
          <p:nvPr/>
        </p:nvSpPr>
        <p:spPr>
          <a:xfrm rot="19410238">
            <a:off x="5786575" y="3024205"/>
            <a:ext cx="603820" cy="199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 </a:t>
            </a:r>
            <a:r>
              <a:rPr lang="en-US" sz="1200">
                <a:solidFill>
                  <a:schemeClr val="tx2"/>
                </a:solidFill>
              </a:rPr>
              <a:t>5.99</a:t>
            </a:r>
            <a:endParaRPr lang="en-US" sz="1200" dirty="0">
              <a:solidFill>
                <a:schemeClr val="tx2"/>
              </a:solidFill>
            </a:endParaRPr>
          </a:p>
        </p:txBody>
      </p:sp>
      <p:sp>
        <p:nvSpPr>
          <p:cNvPr id="6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2664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Benefit of Discriminatory Pricing</a:t>
            </a:r>
          </a:p>
        </p:txBody>
      </p:sp>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863840" cy="754053"/>
          </a:xfrm>
          <a:prstGeom prst="rect">
            <a:avLst/>
          </a:prstGeom>
          <a:noFill/>
        </p:spPr>
        <p:txBody>
          <a:bodyPr wrap="square" rtlCol="0">
            <a:spAutoFit/>
          </a:bodyPr>
          <a:lstStyle/>
          <a:p>
            <a:pPr>
              <a:spcBef>
                <a:spcPts val="1200"/>
              </a:spcBef>
              <a:spcAft>
                <a:spcPts val="600"/>
              </a:spcAft>
            </a:pPr>
            <a:r>
              <a:rPr lang="en-US" sz="2000" dirty="0">
                <a:solidFill>
                  <a:schemeClr val="tx2"/>
                </a:solidFill>
              </a:rPr>
              <a:t>2 different products</a:t>
            </a:r>
          </a:p>
          <a:p>
            <a:pPr marL="342900" indent="-342900">
              <a:buBlip>
                <a:blip r:embed="rId3"/>
              </a:buBlip>
            </a:pPr>
            <a:r>
              <a:rPr lang="en-US" dirty="0">
                <a:solidFill>
                  <a:schemeClr val="tx2"/>
                </a:solidFill>
              </a:rPr>
              <a:t>Customers draw valuations </a:t>
            </a:r>
            <a:r>
              <a:rPr lang="en-US" dirty="0" err="1">
                <a:solidFill>
                  <a:schemeClr val="tx2"/>
                </a:solidFill>
              </a:rPr>
              <a:t>i.i.d</a:t>
            </a:r>
            <a:r>
              <a:rPr lang="en-US" dirty="0">
                <a:solidFill>
                  <a:schemeClr val="tx2"/>
                </a:solidFill>
              </a:rPr>
              <a:t>. according to:</a:t>
            </a:r>
          </a:p>
        </p:txBody>
      </p:sp>
      <p:grpSp>
        <p:nvGrpSpPr>
          <p:cNvPr id="39" name="Group 38"/>
          <p:cNvGrpSpPr/>
          <p:nvPr/>
        </p:nvGrpSpPr>
        <p:grpSpPr>
          <a:xfrm>
            <a:off x="6153150" y="3219330"/>
            <a:ext cx="2456365" cy="1268569"/>
            <a:chOff x="6058948" y="2377801"/>
            <a:chExt cx="2107370" cy="1109508"/>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grpSp>
      <p:sp>
        <p:nvSpPr>
          <p:cNvPr id="44" name="Rectangle 43"/>
          <p:cNvSpPr/>
          <p:nvPr/>
        </p:nvSpPr>
        <p:spPr>
          <a:xfrm rot="19410238">
            <a:off x="7776339" y="2693870"/>
            <a:ext cx="558288"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$ 1</a:t>
            </a:r>
          </a:p>
        </p:txBody>
      </p:sp>
      <p:sp>
        <p:nvSpPr>
          <p:cNvPr id="45" name="Rectangle 44"/>
          <p:cNvSpPr/>
          <p:nvPr/>
        </p:nvSpPr>
        <p:spPr>
          <a:xfrm rot="19410238">
            <a:off x="6594121" y="2693870"/>
            <a:ext cx="558288"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$ 1</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924" y="4505688"/>
            <a:ext cx="483272" cy="1548949"/>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7437" y="4724974"/>
            <a:ext cx="632954" cy="698594"/>
          </a:xfrm>
          <a:prstGeom prst="rect">
            <a:avLst/>
          </a:prstGeom>
        </p:spPr>
      </p:pic>
      <p:sp>
        <p:nvSpPr>
          <p:cNvPr id="4" name="TextBox 3"/>
          <p:cNvSpPr txBox="1"/>
          <p:nvPr/>
        </p:nvSpPr>
        <p:spPr>
          <a:xfrm>
            <a:off x="1928813" y="2957513"/>
            <a:ext cx="621580" cy="369332"/>
          </a:xfrm>
          <a:prstGeom prst="rect">
            <a:avLst/>
          </a:prstGeom>
          <a:noFill/>
        </p:spPr>
        <p:txBody>
          <a:bodyPr wrap="none" rtlCol="0">
            <a:spAutoFit/>
          </a:bodyPr>
          <a:lstStyle/>
          <a:p>
            <a:pPr marL="0" lvl="1"/>
            <a:r>
              <a:rPr lang="en-US" dirty="0">
                <a:solidFill>
                  <a:schemeClr val="tx2"/>
                </a:solidFill>
              </a:rPr>
              <a:t>V</a:t>
            </a:r>
            <a:r>
              <a:rPr lang="en-US" baseline="-25000" dirty="0">
                <a:solidFill>
                  <a:schemeClr val="tx2"/>
                </a:solidFill>
              </a:rPr>
              <a:t>i</a:t>
            </a:r>
            <a:r>
              <a:rPr lang="en-US" dirty="0">
                <a:solidFill>
                  <a:schemeClr val="tx2"/>
                </a:solidFill>
              </a:rPr>
              <a:t> = </a:t>
            </a:r>
          </a:p>
        </p:txBody>
      </p:sp>
      <p:sp>
        <p:nvSpPr>
          <p:cNvPr id="5" name="Left Brace 4"/>
          <p:cNvSpPr/>
          <p:nvPr/>
        </p:nvSpPr>
        <p:spPr>
          <a:xfrm>
            <a:off x="2534266" y="2697387"/>
            <a:ext cx="269248" cy="820786"/>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a:off x="2781025" y="2729006"/>
            <a:ext cx="1204240" cy="369332"/>
          </a:xfrm>
          <a:prstGeom prst="rect">
            <a:avLst/>
          </a:prstGeom>
          <a:noFill/>
        </p:spPr>
        <p:txBody>
          <a:bodyPr wrap="none" rtlCol="0">
            <a:spAutoFit/>
          </a:bodyPr>
          <a:lstStyle/>
          <a:p>
            <a:pPr marL="0" lvl="1"/>
            <a:r>
              <a:rPr lang="en-US" dirty="0">
                <a:solidFill>
                  <a:schemeClr val="tx2"/>
                </a:solidFill>
              </a:rPr>
              <a:t>1 </a:t>
            </a:r>
            <a:r>
              <a:rPr lang="en-US" dirty="0" err="1">
                <a:solidFill>
                  <a:schemeClr val="tx2"/>
                </a:solidFill>
              </a:rPr>
              <a:t>w.p</a:t>
            </a:r>
            <a:r>
              <a:rPr lang="en-US" dirty="0">
                <a:solidFill>
                  <a:schemeClr val="tx2"/>
                </a:solidFill>
              </a:rPr>
              <a:t>. 2/3 </a:t>
            </a:r>
          </a:p>
        </p:txBody>
      </p:sp>
      <p:sp>
        <p:nvSpPr>
          <p:cNvPr id="66" name="TextBox 65"/>
          <p:cNvSpPr txBox="1"/>
          <p:nvPr/>
        </p:nvSpPr>
        <p:spPr>
          <a:xfrm>
            <a:off x="2781025" y="3091989"/>
            <a:ext cx="1204240" cy="369332"/>
          </a:xfrm>
          <a:prstGeom prst="rect">
            <a:avLst/>
          </a:prstGeom>
          <a:noFill/>
        </p:spPr>
        <p:txBody>
          <a:bodyPr wrap="none" rtlCol="0">
            <a:spAutoFit/>
          </a:bodyPr>
          <a:lstStyle/>
          <a:p>
            <a:pPr marL="0" lvl="1"/>
            <a:r>
              <a:rPr lang="en-US" dirty="0">
                <a:solidFill>
                  <a:schemeClr val="tx2"/>
                </a:solidFill>
              </a:rPr>
              <a:t>2 </a:t>
            </a:r>
            <a:r>
              <a:rPr lang="en-US" dirty="0" err="1">
                <a:solidFill>
                  <a:schemeClr val="tx2"/>
                </a:solidFill>
              </a:rPr>
              <a:t>w.p</a:t>
            </a:r>
            <a:r>
              <a:rPr lang="en-US" dirty="0">
                <a:solidFill>
                  <a:schemeClr val="tx2"/>
                </a:solidFill>
              </a:rPr>
              <a:t>. 1/3 </a:t>
            </a:r>
          </a:p>
        </p:txBody>
      </p:sp>
      <p:sp>
        <p:nvSpPr>
          <p:cNvPr id="67" name="TextBox 66"/>
          <p:cNvSpPr txBox="1"/>
          <p:nvPr/>
        </p:nvSpPr>
        <p:spPr>
          <a:xfrm>
            <a:off x="557880"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2)</a:t>
            </a:r>
          </a:p>
        </p:txBody>
      </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635" y="4505688"/>
            <a:ext cx="483272" cy="1548949"/>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00385" y="4724974"/>
            <a:ext cx="677225" cy="793445"/>
          </a:xfrm>
          <a:prstGeom prst="rect">
            <a:avLst/>
          </a:prstGeom>
        </p:spPr>
      </p:pic>
      <p:sp>
        <p:nvSpPr>
          <p:cNvPr id="72" name="TextBox 71"/>
          <p:cNvSpPr txBox="1"/>
          <p:nvPr/>
        </p:nvSpPr>
        <p:spPr>
          <a:xfrm>
            <a:off x="1300391"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1)</a:t>
            </a:r>
          </a:p>
        </p:txBody>
      </p:sp>
      <p:sp>
        <p:nvSpPr>
          <p:cNvPr id="76" name="TextBox 75"/>
          <p:cNvSpPr txBox="1"/>
          <p:nvPr/>
        </p:nvSpPr>
        <p:spPr>
          <a:xfrm>
            <a:off x="2172860" y="4084512"/>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2)</a:t>
            </a: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2341" y="4505688"/>
            <a:ext cx="483272" cy="1548949"/>
          </a:xfrm>
          <a:prstGeom prst="rect">
            <a:avLst/>
          </a:prstGeom>
        </p:spPr>
      </p:pic>
      <p:sp>
        <p:nvSpPr>
          <p:cNvPr id="80" name="TextBox 79"/>
          <p:cNvSpPr txBox="1"/>
          <p:nvPr/>
        </p:nvSpPr>
        <p:spPr>
          <a:xfrm>
            <a:off x="2997097"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1)</a:t>
            </a:r>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8104" y="4528867"/>
            <a:ext cx="483272" cy="1548949"/>
          </a:xfrm>
          <a:prstGeom prst="rect">
            <a:avLst/>
          </a:prstGeom>
        </p:spPr>
      </p:pic>
      <p:pic>
        <p:nvPicPr>
          <p:cNvPr id="83" name="Picture 8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3095364" y="4714016"/>
            <a:ext cx="677225" cy="793445"/>
          </a:xfrm>
          <a:prstGeom prst="rect">
            <a:avLst/>
          </a:prstGeom>
        </p:spPr>
      </p:pic>
      <p:pic>
        <p:nvPicPr>
          <p:cNvPr id="84" name="Picture 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279816" y="4734539"/>
            <a:ext cx="677225" cy="793445"/>
          </a:xfrm>
          <a:prstGeom prst="rect">
            <a:avLst/>
          </a:prstGeom>
        </p:spPr>
      </p:pic>
      <p:sp>
        <p:nvSpPr>
          <p:cNvPr id="29" name="Rectangle 28">
            <a:extLst>
              <a:ext uri="{FF2B5EF4-FFF2-40B4-BE49-F238E27FC236}">
                <a16:creationId xmlns:a16="http://schemas.microsoft.com/office/drawing/2014/main" id="{55A6EA4C-AEE4-48FC-83AE-6722789EAFCA}"/>
              </a:ext>
            </a:extLst>
          </p:cNvPr>
          <p:cNvSpPr/>
          <p:nvPr/>
        </p:nvSpPr>
        <p:spPr>
          <a:xfrm>
            <a:off x="4768782" y="4599311"/>
            <a:ext cx="4208965" cy="1408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a:p>
            <a:pPr algn="ctr"/>
            <a:endParaRPr lang="en-US" sz="2000" dirty="0">
              <a:solidFill>
                <a:schemeClr val="accent6">
                  <a:lumMod val="75000"/>
                </a:schemeClr>
              </a:solidFill>
            </a:endParaRPr>
          </a:p>
          <a:p>
            <a:pPr algn="ctr"/>
            <a:endParaRPr lang="en-US" sz="2000" dirty="0">
              <a:solidFill>
                <a:schemeClr val="accent6">
                  <a:lumMod val="75000"/>
                </a:schemeClr>
              </a:solidFill>
            </a:endParaRPr>
          </a:p>
        </p:txBody>
      </p:sp>
      <p:sp>
        <p:nvSpPr>
          <p:cNvPr id="3" name="TextBox 2"/>
          <p:cNvSpPr txBox="1"/>
          <p:nvPr/>
        </p:nvSpPr>
        <p:spPr>
          <a:xfrm>
            <a:off x="4786928" y="4604947"/>
            <a:ext cx="2154051" cy="369332"/>
          </a:xfrm>
          <a:prstGeom prst="rect">
            <a:avLst/>
          </a:prstGeom>
          <a:noFill/>
        </p:spPr>
        <p:txBody>
          <a:bodyPr wrap="none" rtlCol="0">
            <a:spAutoFit/>
          </a:bodyPr>
          <a:lstStyle/>
          <a:p>
            <a:r>
              <a:rPr lang="en-US" dirty="0">
                <a:solidFill>
                  <a:schemeClr val="tx2"/>
                </a:solidFill>
              </a:rPr>
              <a:t>E[Revenue(1,1)] = </a:t>
            </a:r>
            <a:r>
              <a:rPr lang="en-US" b="1" dirty="0">
                <a:solidFill>
                  <a:schemeClr val="accent6">
                    <a:lumMod val="75000"/>
                  </a:schemeClr>
                </a:solidFill>
              </a:rPr>
              <a:t>1</a:t>
            </a:r>
          </a:p>
        </p:txBody>
      </p:sp>
      <p:sp>
        <p:nvSpPr>
          <p:cNvPr id="3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05252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67" grpId="0"/>
      <p:bldP spid="72" grpId="0"/>
      <p:bldP spid="76" grpId="0"/>
      <p:bldP spid="80" grpId="0"/>
      <p:bldP spid="29"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Benefit of Discriminatory Pricing</a:t>
            </a:r>
          </a:p>
        </p:txBody>
      </p:sp>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863840" cy="754053"/>
          </a:xfrm>
          <a:prstGeom prst="rect">
            <a:avLst/>
          </a:prstGeom>
          <a:noFill/>
        </p:spPr>
        <p:txBody>
          <a:bodyPr wrap="square" rtlCol="0">
            <a:spAutoFit/>
          </a:bodyPr>
          <a:lstStyle/>
          <a:p>
            <a:pPr>
              <a:spcBef>
                <a:spcPts val="1200"/>
              </a:spcBef>
              <a:spcAft>
                <a:spcPts val="600"/>
              </a:spcAft>
            </a:pPr>
            <a:r>
              <a:rPr lang="en-US" sz="2000" dirty="0">
                <a:solidFill>
                  <a:schemeClr val="tx2"/>
                </a:solidFill>
              </a:rPr>
              <a:t>2 different products</a:t>
            </a:r>
          </a:p>
          <a:p>
            <a:pPr marL="342900" indent="-342900">
              <a:buBlip>
                <a:blip r:embed="rId3"/>
              </a:buBlip>
            </a:pPr>
            <a:r>
              <a:rPr lang="en-US" dirty="0">
                <a:solidFill>
                  <a:schemeClr val="tx2"/>
                </a:solidFill>
              </a:rPr>
              <a:t>Customers draw valuations </a:t>
            </a:r>
            <a:r>
              <a:rPr lang="en-US" dirty="0" err="1">
                <a:solidFill>
                  <a:schemeClr val="tx2"/>
                </a:solidFill>
              </a:rPr>
              <a:t>i.i.d</a:t>
            </a:r>
            <a:r>
              <a:rPr lang="en-US" dirty="0">
                <a:solidFill>
                  <a:schemeClr val="tx2"/>
                </a:solidFill>
              </a:rPr>
              <a:t>. according to:</a:t>
            </a:r>
          </a:p>
        </p:txBody>
      </p:sp>
      <p:grpSp>
        <p:nvGrpSpPr>
          <p:cNvPr id="39" name="Group 38"/>
          <p:cNvGrpSpPr/>
          <p:nvPr/>
        </p:nvGrpSpPr>
        <p:grpSpPr>
          <a:xfrm>
            <a:off x="6153150" y="3219330"/>
            <a:ext cx="2456365" cy="1268569"/>
            <a:chOff x="6058948" y="2377801"/>
            <a:chExt cx="2107370" cy="1109508"/>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grpSp>
      <p:sp>
        <p:nvSpPr>
          <p:cNvPr id="44" name="Rectangle 43"/>
          <p:cNvSpPr/>
          <p:nvPr/>
        </p:nvSpPr>
        <p:spPr>
          <a:xfrm rot="19410238">
            <a:off x="7756480" y="2633642"/>
            <a:ext cx="760815"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$ 1.99</a:t>
            </a:r>
            <a:endParaRPr lang="en-US" sz="1600" dirty="0">
              <a:solidFill>
                <a:schemeClr val="tx2"/>
              </a:solidFill>
            </a:endParaRPr>
          </a:p>
        </p:txBody>
      </p:sp>
      <p:sp>
        <p:nvSpPr>
          <p:cNvPr id="45" name="Rectangle 44"/>
          <p:cNvSpPr/>
          <p:nvPr/>
        </p:nvSpPr>
        <p:spPr>
          <a:xfrm rot="19410238">
            <a:off x="6575877" y="2638537"/>
            <a:ext cx="744354"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$ 1.99</a:t>
            </a:r>
            <a:endParaRPr lang="en-US" sz="1600" dirty="0">
              <a:solidFill>
                <a:schemeClr val="tx2"/>
              </a:solidFill>
            </a:endParaRP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924" y="4505688"/>
            <a:ext cx="483272" cy="1548949"/>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7437" y="4724974"/>
            <a:ext cx="632954" cy="698594"/>
          </a:xfrm>
          <a:prstGeom prst="rect">
            <a:avLst/>
          </a:prstGeom>
        </p:spPr>
      </p:pic>
      <p:sp>
        <p:nvSpPr>
          <p:cNvPr id="4" name="TextBox 3"/>
          <p:cNvSpPr txBox="1"/>
          <p:nvPr/>
        </p:nvSpPr>
        <p:spPr>
          <a:xfrm>
            <a:off x="1928813" y="2957513"/>
            <a:ext cx="621580" cy="369332"/>
          </a:xfrm>
          <a:prstGeom prst="rect">
            <a:avLst/>
          </a:prstGeom>
          <a:noFill/>
        </p:spPr>
        <p:txBody>
          <a:bodyPr wrap="none" rtlCol="0">
            <a:spAutoFit/>
          </a:bodyPr>
          <a:lstStyle/>
          <a:p>
            <a:pPr marL="0" lvl="1"/>
            <a:r>
              <a:rPr lang="en-US" dirty="0">
                <a:solidFill>
                  <a:schemeClr val="tx2"/>
                </a:solidFill>
              </a:rPr>
              <a:t>V</a:t>
            </a:r>
            <a:r>
              <a:rPr lang="en-US" baseline="-25000" dirty="0">
                <a:solidFill>
                  <a:schemeClr val="tx2"/>
                </a:solidFill>
              </a:rPr>
              <a:t>i</a:t>
            </a:r>
            <a:r>
              <a:rPr lang="en-US" dirty="0">
                <a:solidFill>
                  <a:schemeClr val="tx2"/>
                </a:solidFill>
              </a:rPr>
              <a:t> = </a:t>
            </a:r>
          </a:p>
        </p:txBody>
      </p:sp>
      <p:sp>
        <p:nvSpPr>
          <p:cNvPr id="5" name="Left Brace 4"/>
          <p:cNvSpPr/>
          <p:nvPr/>
        </p:nvSpPr>
        <p:spPr>
          <a:xfrm>
            <a:off x="2534266" y="2697387"/>
            <a:ext cx="269248" cy="820786"/>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a:off x="2781025" y="2729006"/>
            <a:ext cx="1204240" cy="369332"/>
          </a:xfrm>
          <a:prstGeom prst="rect">
            <a:avLst/>
          </a:prstGeom>
          <a:noFill/>
        </p:spPr>
        <p:txBody>
          <a:bodyPr wrap="none" rtlCol="0">
            <a:spAutoFit/>
          </a:bodyPr>
          <a:lstStyle/>
          <a:p>
            <a:pPr marL="0" lvl="1"/>
            <a:r>
              <a:rPr lang="en-US" dirty="0">
                <a:solidFill>
                  <a:schemeClr val="tx2"/>
                </a:solidFill>
              </a:rPr>
              <a:t>1 </a:t>
            </a:r>
            <a:r>
              <a:rPr lang="en-US" dirty="0" err="1">
                <a:solidFill>
                  <a:schemeClr val="tx2"/>
                </a:solidFill>
              </a:rPr>
              <a:t>w.p</a:t>
            </a:r>
            <a:r>
              <a:rPr lang="en-US" dirty="0">
                <a:solidFill>
                  <a:schemeClr val="tx2"/>
                </a:solidFill>
              </a:rPr>
              <a:t>. 2/3 </a:t>
            </a:r>
          </a:p>
        </p:txBody>
      </p:sp>
      <p:sp>
        <p:nvSpPr>
          <p:cNvPr id="66" name="TextBox 65"/>
          <p:cNvSpPr txBox="1"/>
          <p:nvPr/>
        </p:nvSpPr>
        <p:spPr>
          <a:xfrm>
            <a:off x="2781025" y="3091989"/>
            <a:ext cx="1204240" cy="369332"/>
          </a:xfrm>
          <a:prstGeom prst="rect">
            <a:avLst/>
          </a:prstGeom>
          <a:noFill/>
        </p:spPr>
        <p:txBody>
          <a:bodyPr wrap="none" rtlCol="0">
            <a:spAutoFit/>
          </a:bodyPr>
          <a:lstStyle/>
          <a:p>
            <a:pPr marL="0" lvl="1"/>
            <a:r>
              <a:rPr lang="en-US" dirty="0">
                <a:solidFill>
                  <a:schemeClr val="tx2"/>
                </a:solidFill>
              </a:rPr>
              <a:t>2 </a:t>
            </a:r>
            <a:r>
              <a:rPr lang="en-US" dirty="0" err="1">
                <a:solidFill>
                  <a:schemeClr val="tx2"/>
                </a:solidFill>
              </a:rPr>
              <a:t>w.p</a:t>
            </a:r>
            <a:r>
              <a:rPr lang="en-US" dirty="0">
                <a:solidFill>
                  <a:schemeClr val="tx2"/>
                </a:solidFill>
              </a:rPr>
              <a:t>. 1/3 </a:t>
            </a:r>
          </a:p>
        </p:txBody>
      </p:sp>
      <p:sp>
        <p:nvSpPr>
          <p:cNvPr id="67" name="TextBox 66"/>
          <p:cNvSpPr txBox="1"/>
          <p:nvPr/>
        </p:nvSpPr>
        <p:spPr>
          <a:xfrm>
            <a:off x="557880"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2)</a:t>
            </a:r>
          </a:p>
        </p:txBody>
      </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635" y="4505688"/>
            <a:ext cx="483272" cy="1548949"/>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00385" y="4724974"/>
            <a:ext cx="677225" cy="793445"/>
          </a:xfrm>
          <a:prstGeom prst="rect">
            <a:avLst/>
          </a:prstGeom>
        </p:spPr>
      </p:pic>
      <p:sp>
        <p:nvSpPr>
          <p:cNvPr id="72" name="TextBox 71"/>
          <p:cNvSpPr txBox="1"/>
          <p:nvPr/>
        </p:nvSpPr>
        <p:spPr>
          <a:xfrm>
            <a:off x="1300391"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1)</a:t>
            </a:r>
          </a:p>
        </p:txBody>
      </p:sp>
      <p:sp>
        <p:nvSpPr>
          <p:cNvPr id="76" name="TextBox 75"/>
          <p:cNvSpPr txBox="1"/>
          <p:nvPr/>
        </p:nvSpPr>
        <p:spPr>
          <a:xfrm>
            <a:off x="2172860" y="4084512"/>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2)</a:t>
            </a: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2341" y="4505688"/>
            <a:ext cx="483272" cy="1548949"/>
          </a:xfrm>
          <a:prstGeom prst="rect">
            <a:avLst/>
          </a:prstGeom>
        </p:spPr>
      </p:pic>
      <p:sp>
        <p:nvSpPr>
          <p:cNvPr id="80" name="TextBox 79"/>
          <p:cNvSpPr txBox="1"/>
          <p:nvPr/>
        </p:nvSpPr>
        <p:spPr>
          <a:xfrm>
            <a:off x="2997097"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1)</a:t>
            </a:r>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8104" y="4528867"/>
            <a:ext cx="483272" cy="1548949"/>
          </a:xfrm>
          <a:prstGeom prst="rect">
            <a:avLst/>
          </a:prstGeom>
        </p:spPr>
      </p:pic>
      <p:pic>
        <p:nvPicPr>
          <p:cNvPr id="75" name="Picture 7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272854" y="4748152"/>
            <a:ext cx="679003" cy="795528"/>
          </a:xfrm>
          <a:prstGeom prst="rect">
            <a:avLst/>
          </a:prstGeom>
        </p:spPr>
      </p:pic>
      <p:sp>
        <p:nvSpPr>
          <p:cNvPr id="8" name="TextBox 7"/>
          <p:cNvSpPr txBox="1"/>
          <p:nvPr/>
        </p:nvSpPr>
        <p:spPr>
          <a:xfrm>
            <a:off x="2477730" y="4941331"/>
            <a:ext cx="184731" cy="400110"/>
          </a:xfrm>
          <a:prstGeom prst="rect">
            <a:avLst/>
          </a:prstGeom>
          <a:noFill/>
        </p:spPr>
        <p:txBody>
          <a:bodyPr wrap="none" rtlCol="0">
            <a:spAutoFit/>
          </a:bodyPr>
          <a:lstStyle/>
          <a:p>
            <a:endParaRPr lang="en-US" sz="2000" dirty="0">
              <a:solidFill>
                <a:schemeClr val="tx2"/>
              </a:solidFill>
            </a:endParaRPr>
          </a:p>
        </p:txBody>
      </p:sp>
      <p:sp>
        <p:nvSpPr>
          <p:cNvPr id="29" name="Rectangle 28">
            <a:extLst>
              <a:ext uri="{FF2B5EF4-FFF2-40B4-BE49-F238E27FC236}">
                <a16:creationId xmlns:a16="http://schemas.microsoft.com/office/drawing/2014/main" id="{55A6EA4C-AEE4-48FC-83AE-6722789EAFCA}"/>
              </a:ext>
            </a:extLst>
          </p:cNvPr>
          <p:cNvSpPr/>
          <p:nvPr/>
        </p:nvSpPr>
        <p:spPr>
          <a:xfrm>
            <a:off x="7039517" y="-952751"/>
            <a:ext cx="4208965" cy="1408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E[Revenue] = 1.99・(1-4/9)</a:t>
            </a:r>
          </a:p>
          <a:p>
            <a:pPr algn="ctr"/>
            <a:r>
              <a:rPr lang="en-US" sz="2000" dirty="0">
                <a:solidFill>
                  <a:schemeClr val="tx2"/>
                </a:solidFill>
              </a:rPr>
              <a:t>      </a:t>
            </a:r>
            <a:r>
              <a:rPr lang="en-US" sz="2000" b="1" dirty="0">
                <a:solidFill>
                  <a:schemeClr val="accent6">
                    <a:lumMod val="75000"/>
                  </a:schemeClr>
                </a:solidFill>
              </a:rPr>
              <a:t>≅ 10/9</a:t>
            </a:r>
          </a:p>
        </p:txBody>
      </p:sp>
      <p:sp>
        <p:nvSpPr>
          <p:cNvPr id="31" name="Rectangle 30">
            <a:extLst>
              <a:ext uri="{FF2B5EF4-FFF2-40B4-BE49-F238E27FC236}">
                <a16:creationId xmlns:a16="http://schemas.microsoft.com/office/drawing/2014/main" id="{55A6EA4C-AEE4-48FC-83AE-6722789EAFCA}"/>
              </a:ext>
            </a:extLst>
          </p:cNvPr>
          <p:cNvSpPr/>
          <p:nvPr/>
        </p:nvSpPr>
        <p:spPr>
          <a:xfrm>
            <a:off x="4768782" y="4599311"/>
            <a:ext cx="4208965" cy="1408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a:p>
            <a:pPr algn="ctr"/>
            <a:endParaRPr lang="en-US" sz="2000" dirty="0">
              <a:solidFill>
                <a:schemeClr val="accent6">
                  <a:lumMod val="75000"/>
                </a:schemeClr>
              </a:solidFill>
            </a:endParaRPr>
          </a:p>
          <a:p>
            <a:pPr algn="ctr"/>
            <a:endParaRPr lang="en-US" sz="2000" dirty="0">
              <a:solidFill>
                <a:schemeClr val="accent6">
                  <a:lumMod val="75000"/>
                </a:schemeClr>
              </a:solidFill>
            </a:endParaRPr>
          </a:p>
        </p:txBody>
      </p:sp>
      <p:sp>
        <p:nvSpPr>
          <p:cNvPr id="32" name="TextBox 31"/>
          <p:cNvSpPr txBox="1"/>
          <p:nvPr/>
        </p:nvSpPr>
        <p:spPr>
          <a:xfrm>
            <a:off x="4786928" y="4604947"/>
            <a:ext cx="2154051" cy="369332"/>
          </a:xfrm>
          <a:prstGeom prst="rect">
            <a:avLst/>
          </a:prstGeom>
          <a:noFill/>
        </p:spPr>
        <p:txBody>
          <a:bodyPr wrap="none" rtlCol="0">
            <a:spAutoFit/>
          </a:bodyPr>
          <a:lstStyle/>
          <a:p>
            <a:r>
              <a:rPr lang="en-US" dirty="0">
                <a:solidFill>
                  <a:schemeClr val="tx2"/>
                </a:solidFill>
              </a:rPr>
              <a:t>E[Revenue(1,1)] = </a:t>
            </a:r>
            <a:r>
              <a:rPr lang="en-US" b="1" dirty="0">
                <a:solidFill>
                  <a:schemeClr val="accent6">
                    <a:lumMod val="75000"/>
                  </a:schemeClr>
                </a:solidFill>
              </a:rPr>
              <a:t>1</a:t>
            </a:r>
          </a:p>
        </p:txBody>
      </p:sp>
      <p:sp>
        <p:nvSpPr>
          <p:cNvPr id="33" name="TextBox 32"/>
          <p:cNvSpPr txBox="1"/>
          <p:nvPr/>
        </p:nvSpPr>
        <p:spPr>
          <a:xfrm>
            <a:off x="4768782" y="4869760"/>
            <a:ext cx="3970254" cy="369332"/>
          </a:xfrm>
          <a:prstGeom prst="rect">
            <a:avLst/>
          </a:prstGeom>
          <a:noFill/>
        </p:spPr>
        <p:txBody>
          <a:bodyPr wrap="none" rtlCol="0">
            <a:spAutoFit/>
          </a:bodyPr>
          <a:lstStyle/>
          <a:p>
            <a:pPr algn="ctr"/>
            <a:r>
              <a:rPr lang="en-US" dirty="0">
                <a:solidFill>
                  <a:schemeClr val="tx2"/>
                </a:solidFill>
              </a:rPr>
              <a:t>E[Revenue(2,2)] = 1.99・(1-4/9) </a:t>
            </a:r>
            <a:r>
              <a:rPr lang="en-US" b="1" dirty="0">
                <a:solidFill>
                  <a:schemeClr val="accent6">
                    <a:lumMod val="75000"/>
                  </a:schemeClr>
                </a:solidFill>
              </a:rPr>
              <a:t>≅ 10/9</a:t>
            </a:r>
            <a:endParaRPr lang="en-US" dirty="0">
              <a:solidFill>
                <a:schemeClr val="accent6">
                  <a:lumMod val="75000"/>
                </a:schemeClr>
              </a:solidFill>
            </a:endParaRPr>
          </a:p>
        </p:txBody>
      </p:sp>
      <p:sp>
        <p:nvSpPr>
          <p:cNvPr id="42"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834432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grpId="0" nodeType="withEffect" nodePh="1">
                                  <p:stCondLst>
                                    <p:cond delay="0"/>
                                  </p:stCondLst>
                                  <p:endCondLst>
                                    <p:cond evt="begin" delay="0">
                                      <p:tn val="7"/>
                                    </p:cond>
                                  </p:end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Benefit of Discriminatory Pricing</a:t>
            </a:r>
          </a:p>
        </p:txBody>
      </p:sp>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863840" cy="754053"/>
          </a:xfrm>
          <a:prstGeom prst="rect">
            <a:avLst/>
          </a:prstGeom>
          <a:noFill/>
        </p:spPr>
        <p:txBody>
          <a:bodyPr wrap="square" rtlCol="0">
            <a:spAutoFit/>
          </a:bodyPr>
          <a:lstStyle/>
          <a:p>
            <a:pPr>
              <a:spcBef>
                <a:spcPts val="1200"/>
              </a:spcBef>
              <a:spcAft>
                <a:spcPts val="600"/>
              </a:spcAft>
            </a:pPr>
            <a:r>
              <a:rPr lang="en-US" sz="2000" dirty="0">
                <a:solidFill>
                  <a:schemeClr val="tx2"/>
                </a:solidFill>
              </a:rPr>
              <a:t>2 different products</a:t>
            </a:r>
          </a:p>
          <a:p>
            <a:pPr marL="342900" indent="-342900">
              <a:buBlip>
                <a:blip r:embed="rId3"/>
              </a:buBlip>
            </a:pPr>
            <a:r>
              <a:rPr lang="en-US" dirty="0">
                <a:solidFill>
                  <a:schemeClr val="tx2"/>
                </a:solidFill>
              </a:rPr>
              <a:t>Customers draw valuations </a:t>
            </a:r>
            <a:r>
              <a:rPr lang="en-US" dirty="0" err="1">
                <a:solidFill>
                  <a:schemeClr val="tx2"/>
                </a:solidFill>
              </a:rPr>
              <a:t>i.i.d</a:t>
            </a:r>
            <a:r>
              <a:rPr lang="en-US" dirty="0">
                <a:solidFill>
                  <a:schemeClr val="tx2"/>
                </a:solidFill>
              </a:rPr>
              <a:t>. according to:</a:t>
            </a:r>
          </a:p>
        </p:txBody>
      </p:sp>
      <p:grpSp>
        <p:nvGrpSpPr>
          <p:cNvPr id="39" name="Group 38"/>
          <p:cNvGrpSpPr/>
          <p:nvPr/>
        </p:nvGrpSpPr>
        <p:grpSpPr>
          <a:xfrm>
            <a:off x="6153150" y="3219330"/>
            <a:ext cx="2456365" cy="1268569"/>
            <a:chOff x="6058948" y="2377801"/>
            <a:chExt cx="2107370" cy="1109508"/>
          </a:xfrm>
        </p:grpSpPr>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grpSp>
      <p:sp>
        <p:nvSpPr>
          <p:cNvPr id="44" name="Rectangle 43"/>
          <p:cNvSpPr/>
          <p:nvPr/>
        </p:nvSpPr>
        <p:spPr>
          <a:xfrm rot="19410238">
            <a:off x="7776339" y="2693870"/>
            <a:ext cx="558288"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$ 1</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924" y="4505688"/>
            <a:ext cx="483272" cy="1548949"/>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7437" y="4743102"/>
            <a:ext cx="632954" cy="698594"/>
          </a:xfrm>
          <a:prstGeom prst="rect">
            <a:avLst/>
          </a:prstGeom>
        </p:spPr>
      </p:pic>
      <p:sp>
        <p:nvSpPr>
          <p:cNvPr id="4" name="TextBox 3"/>
          <p:cNvSpPr txBox="1"/>
          <p:nvPr/>
        </p:nvSpPr>
        <p:spPr>
          <a:xfrm>
            <a:off x="1928813" y="2957513"/>
            <a:ext cx="621580" cy="369332"/>
          </a:xfrm>
          <a:prstGeom prst="rect">
            <a:avLst/>
          </a:prstGeom>
          <a:noFill/>
        </p:spPr>
        <p:txBody>
          <a:bodyPr wrap="none" rtlCol="0">
            <a:spAutoFit/>
          </a:bodyPr>
          <a:lstStyle/>
          <a:p>
            <a:pPr marL="0" lvl="1"/>
            <a:r>
              <a:rPr lang="en-US" dirty="0">
                <a:solidFill>
                  <a:schemeClr val="tx2"/>
                </a:solidFill>
              </a:rPr>
              <a:t>V</a:t>
            </a:r>
            <a:r>
              <a:rPr lang="en-US" baseline="-25000" dirty="0">
                <a:solidFill>
                  <a:schemeClr val="tx2"/>
                </a:solidFill>
              </a:rPr>
              <a:t>i</a:t>
            </a:r>
            <a:r>
              <a:rPr lang="en-US" dirty="0">
                <a:solidFill>
                  <a:schemeClr val="tx2"/>
                </a:solidFill>
              </a:rPr>
              <a:t> = </a:t>
            </a:r>
          </a:p>
        </p:txBody>
      </p:sp>
      <p:sp>
        <p:nvSpPr>
          <p:cNvPr id="5" name="Left Brace 4"/>
          <p:cNvSpPr/>
          <p:nvPr/>
        </p:nvSpPr>
        <p:spPr>
          <a:xfrm>
            <a:off x="2534266" y="2697387"/>
            <a:ext cx="269248" cy="820786"/>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a:off x="2781025" y="2729006"/>
            <a:ext cx="1204240" cy="369332"/>
          </a:xfrm>
          <a:prstGeom prst="rect">
            <a:avLst/>
          </a:prstGeom>
          <a:noFill/>
        </p:spPr>
        <p:txBody>
          <a:bodyPr wrap="none" rtlCol="0">
            <a:spAutoFit/>
          </a:bodyPr>
          <a:lstStyle/>
          <a:p>
            <a:pPr marL="0" lvl="1"/>
            <a:r>
              <a:rPr lang="en-US" dirty="0">
                <a:solidFill>
                  <a:schemeClr val="tx2"/>
                </a:solidFill>
              </a:rPr>
              <a:t>1 </a:t>
            </a:r>
            <a:r>
              <a:rPr lang="en-US" dirty="0" err="1">
                <a:solidFill>
                  <a:schemeClr val="tx2"/>
                </a:solidFill>
              </a:rPr>
              <a:t>w.p</a:t>
            </a:r>
            <a:r>
              <a:rPr lang="en-US" dirty="0">
                <a:solidFill>
                  <a:schemeClr val="tx2"/>
                </a:solidFill>
              </a:rPr>
              <a:t>. 2/3 </a:t>
            </a:r>
          </a:p>
        </p:txBody>
      </p:sp>
      <p:sp>
        <p:nvSpPr>
          <p:cNvPr id="66" name="TextBox 65"/>
          <p:cNvSpPr txBox="1"/>
          <p:nvPr/>
        </p:nvSpPr>
        <p:spPr>
          <a:xfrm>
            <a:off x="2781025" y="3091989"/>
            <a:ext cx="1204240" cy="369332"/>
          </a:xfrm>
          <a:prstGeom prst="rect">
            <a:avLst/>
          </a:prstGeom>
          <a:noFill/>
        </p:spPr>
        <p:txBody>
          <a:bodyPr wrap="none" rtlCol="0">
            <a:spAutoFit/>
          </a:bodyPr>
          <a:lstStyle/>
          <a:p>
            <a:pPr marL="0" lvl="1"/>
            <a:r>
              <a:rPr lang="en-US" dirty="0">
                <a:solidFill>
                  <a:schemeClr val="tx2"/>
                </a:solidFill>
              </a:rPr>
              <a:t>2 </a:t>
            </a:r>
            <a:r>
              <a:rPr lang="en-US" dirty="0" err="1">
                <a:solidFill>
                  <a:schemeClr val="tx2"/>
                </a:solidFill>
              </a:rPr>
              <a:t>w.p</a:t>
            </a:r>
            <a:r>
              <a:rPr lang="en-US" dirty="0">
                <a:solidFill>
                  <a:schemeClr val="tx2"/>
                </a:solidFill>
              </a:rPr>
              <a:t>. 1/3 </a:t>
            </a:r>
          </a:p>
        </p:txBody>
      </p:sp>
      <p:sp>
        <p:nvSpPr>
          <p:cNvPr id="67" name="TextBox 66"/>
          <p:cNvSpPr txBox="1"/>
          <p:nvPr/>
        </p:nvSpPr>
        <p:spPr>
          <a:xfrm>
            <a:off x="557880"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2)</a:t>
            </a:r>
          </a:p>
        </p:txBody>
      </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635" y="4505688"/>
            <a:ext cx="483272" cy="1548949"/>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00385" y="4724974"/>
            <a:ext cx="677225" cy="793445"/>
          </a:xfrm>
          <a:prstGeom prst="rect">
            <a:avLst/>
          </a:prstGeom>
        </p:spPr>
      </p:pic>
      <p:sp>
        <p:nvSpPr>
          <p:cNvPr id="72" name="TextBox 71"/>
          <p:cNvSpPr txBox="1"/>
          <p:nvPr/>
        </p:nvSpPr>
        <p:spPr>
          <a:xfrm>
            <a:off x="1300391"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1)</a:t>
            </a:r>
          </a:p>
        </p:txBody>
      </p:sp>
      <p:sp>
        <p:nvSpPr>
          <p:cNvPr id="76" name="TextBox 75"/>
          <p:cNvSpPr txBox="1"/>
          <p:nvPr/>
        </p:nvSpPr>
        <p:spPr>
          <a:xfrm>
            <a:off x="2172860" y="4084512"/>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2)</a:t>
            </a: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2341" y="4505688"/>
            <a:ext cx="483272" cy="1548949"/>
          </a:xfrm>
          <a:prstGeom prst="rect">
            <a:avLst/>
          </a:prstGeom>
        </p:spPr>
      </p:pic>
      <p:sp>
        <p:nvSpPr>
          <p:cNvPr id="80" name="TextBox 79"/>
          <p:cNvSpPr txBox="1"/>
          <p:nvPr/>
        </p:nvSpPr>
        <p:spPr>
          <a:xfrm>
            <a:off x="2997097"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1)</a:t>
            </a:r>
          </a:p>
        </p:txBody>
      </p:sp>
      <p:grpSp>
        <p:nvGrpSpPr>
          <p:cNvPr id="9" name="Group 8"/>
          <p:cNvGrpSpPr/>
          <p:nvPr/>
        </p:nvGrpSpPr>
        <p:grpSpPr>
          <a:xfrm>
            <a:off x="2368104" y="4528867"/>
            <a:ext cx="483272" cy="1548949"/>
            <a:chOff x="2368104" y="4528867"/>
            <a:chExt cx="483272" cy="1548949"/>
          </a:xfrm>
        </p:grpSpPr>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8104" y="4528867"/>
              <a:ext cx="483272" cy="1548949"/>
            </a:xfrm>
            <a:prstGeom prst="rect">
              <a:avLst/>
            </a:prstGeom>
          </p:spPr>
        </p:pic>
        <p:sp>
          <p:nvSpPr>
            <p:cNvPr id="8" name="TextBox 7"/>
            <p:cNvSpPr txBox="1"/>
            <p:nvPr/>
          </p:nvSpPr>
          <p:spPr>
            <a:xfrm>
              <a:off x="2477730" y="4941331"/>
              <a:ext cx="255198" cy="400110"/>
            </a:xfrm>
            <a:prstGeom prst="rect">
              <a:avLst/>
            </a:prstGeom>
            <a:noFill/>
          </p:spPr>
          <p:txBody>
            <a:bodyPr wrap="none" rtlCol="0">
              <a:spAutoFit/>
            </a:bodyPr>
            <a:lstStyle/>
            <a:p>
              <a:r>
                <a:rPr lang="en-US" sz="2000" dirty="0">
                  <a:solidFill>
                    <a:schemeClr val="tx2"/>
                  </a:solidFill>
                </a:rPr>
                <a:t>!</a:t>
              </a:r>
            </a:p>
          </p:txBody>
        </p:sp>
      </p:grpSp>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2296301" y="4732379"/>
            <a:ext cx="632954" cy="698594"/>
          </a:xfrm>
          <a:prstGeom prst="rect">
            <a:avLst/>
          </a:prstGeom>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3133934" y="4758650"/>
            <a:ext cx="632954" cy="698594"/>
          </a:xfrm>
          <a:prstGeom prst="rect">
            <a:avLst/>
          </a:prstGeom>
        </p:spPr>
      </p:pic>
      <p:sp>
        <p:nvSpPr>
          <p:cNvPr id="31" name="Rectangle 30"/>
          <p:cNvSpPr/>
          <p:nvPr/>
        </p:nvSpPr>
        <p:spPr>
          <a:xfrm rot="19410238">
            <a:off x="6575877" y="2638537"/>
            <a:ext cx="744354"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$ 1.99</a:t>
            </a:r>
            <a:endParaRPr lang="en-US" sz="1600" dirty="0">
              <a:solidFill>
                <a:schemeClr val="tx2"/>
              </a:solidFill>
            </a:endParaRPr>
          </a:p>
        </p:txBody>
      </p:sp>
      <p:sp>
        <p:nvSpPr>
          <p:cNvPr id="38" name="Rectangle 37">
            <a:extLst>
              <a:ext uri="{FF2B5EF4-FFF2-40B4-BE49-F238E27FC236}">
                <a16:creationId xmlns:a16="http://schemas.microsoft.com/office/drawing/2014/main" id="{55A6EA4C-AEE4-48FC-83AE-6722789EAFCA}"/>
              </a:ext>
            </a:extLst>
          </p:cNvPr>
          <p:cNvSpPr/>
          <p:nvPr/>
        </p:nvSpPr>
        <p:spPr>
          <a:xfrm>
            <a:off x="4768782" y="4599311"/>
            <a:ext cx="4208965" cy="1408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a:p>
            <a:pPr algn="ctr"/>
            <a:endParaRPr lang="en-US" sz="2000" dirty="0">
              <a:solidFill>
                <a:schemeClr val="accent6">
                  <a:lumMod val="75000"/>
                </a:schemeClr>
              </a:solidFill>
            </a:endParaRPr>
          </a:p>
          <a:p>
            <a:pPr algn="ctr"/>
            <a:endParaRPr lang="en-US" sz="2000" dirty="0">
              <a:solidFill>
                <a:schemeClr val="accent6">
                  <a:lumMod val="75000"/>
                </a:schemeClr>
              </a:solidFill>
            </a:endParaRPr>
          </a:p>
        </p:txBody>
      </p:sp>
      <p:sp>
        <p:nvSpPr>
          <p:cNvPr id="42" name="TextBox 41"/>
          <p:cNvSpPr txBox="1"/>
          <p:nvPr/>
        </p:nvSpPr>
        <p:spPr>
          <a:xfrm>
            <a:off x="4786928" y="4604947"/>
            <a:ext cx="2154051" cy="369332"/>
          </a:xfrm>
          <a:prstGeom prst="rect">
            <a:avLst/>
          </a:prstGeom>
          <a:noFill/>
        </p:spPr>
        <p:txBody>
          <a:bodyPr wrap="none" rtlCol="0">
            <a:spAutoFit/>
          </a:bodyPr>
          <a:lstStyle/>
          <a:p>
            <a:r>
              <a:rPr lang="en-US" dirty="0">
                <a:solidFill>
                  <a:schemeClr val="tx2"/>
                </a:solidFill>
              </a:rPr>
              <a:t>E[Revenue(1,1)] = </a:t>
            </a:r>
            <a:r>
              <a:rPr lang="en-US" b="1" dirty="0">
                <a:solidFill>
                  <a:schemeClr val="accent6">
                    <a:lumMod val="75000"/>
                  </a:schemeClr>
                </a:solidFill>
              </a:rPr>
              <a:t>1</a:t>
            </a:r>
          </a:p>
        </p:txBody>
      </p:sp>
      <p:sp>
        <p:nvSpPr>
          <p:cNvPr id="43" name="TextBox 42"/>
          <p:cNvSpPr txBox="1"/>
          <p:nvPr/>
        </p:nvSpPr>
        <p:spPr>
          <a:xfrm>
            <a:off x="4768782" y="4869760"/>
            <a:ext cx="3970254" cy="369332"/>
          </a:xfrm>
          <a:prstGeom prst="rect">
            <a:avLst/>
          </a:prstGeom>
          <a:noFill/>
        </p:spPr>
        <p:txBody>
          <a:bodyPr wrap="none" rtlCol="0">
            <a:spAutoFit/>
          </a:bodyPr>
          <a:lstStyle/>
          <a:p>
            <a:pPr algn="ctr"/>
            <a:r>
              <a:rPr lang="en-US" dirty="0">
                <a:solidFill>
                  <a:schemeClr val="tx2"/>
                </a:solidFill>
              </a:rPr>
              <a:t>E[Revenue(2,2)] = 1.99・(1-4/9) </a:t>
            </a:r>
            <a:r>
              <a:rPr lang="en-US" b="1" dirty="0">
                <a:solidFill>
                  <a:schemeClr val="accent6">
                    <a:lumMod val="75000"/>
                  </a:schemeClr>
                </a:solidFill>
              </a:rPr>
              <a:t>≅ 10/9</a:t>
            </a:r>
            <a:endParaRPr lang="en-US" dirty="0">
              <a:solidFill>
                <a:schemeClr val="accent6">
                  <a:lumMod val="75000"/>
                </a:schemeClr>
              </a:solidFill>
            </a:endParaRPr>
          </a:p>
        </p:txBody>
      </p:sp>
      <p:sp>
        <p:nvSpPr>
          <p:cNvPr id="46" name="TextBox 45"/>
          <p:cNvSpPr txBox="1"/>
          <p:nvPr/>
        </p:nvSpPr>
        <p:spPr>
          <a:xfrm>
            <a:off x="4298193" y="5152123"/>
            <a:ext cx="5087078" cy="369332"/>
          </a:xfrm>
          <a:prstGeom prst="rect">
            <a:avLst/>
          </a:prstGeom>
          <a:noFill/>
        </p:spPr>
        <p:txBody>
          <a:bodyPr wrap="square" rtlCol="0">
            <a:spAutoFit/>
          </a:bodyPr>
          <a:lstStyle/>
          <a:p>
            <a:pPr algn="ctr"/>
            <a:r>
              <a:rPr lang="en-US" dirty="0">
                <a:solidFill>
                  <a:schemeClr val="tx2"/>
                </a:solidFill>
              </a:rPr>
              <a:t>E[Revenue(2,1)] = 1.99・2/9 + 7/9 </a:t>
            </a:r>
            <a:r>
              <a:rPr lang="en-US" b="1" dirty="0">
                <a:solidFill>
                  <a:schemeClr val="accent6">
                    <a:lumMod val="75000"/>
                  </a:schemeClr>
                </a:solidFill>
              </a:rPr>
              <a:t>≅ 11/9</a:t>
            </a:r>
          </a:p>
        </p:txBody>
      </p:sp>
      <p:sp>
        <p:nvSpPr>
          <p:cNvPr id="4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03911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915133" y="1900942"/>
            <a:ext cx="5755167" cy="2904554"/>
            <a:chOff x="1843160" y="915232"/>
            <a:chExt cx="7385503" cy="3265452"/>
          </a:xfrm>
        </p:grpSpPr>
        <p:grpSp>
          <p:nvGrpSpPr>
            <p:cNvPr id="32" name="Group 31"/>
            <p:cNvGrpSpPr/>
            <p:nvPr/>
          </p:nvGrpSpPr>
          <p:grpSpPr>
            <a:xfrm>
              <a:off x="4995331" y="915232"/>
              <a:ext cx="4233332" cy="3232659"/>
              <a:chOff x="474131" y="305632"/>
              <a:chExt cx="4233332" cy="3232659"/>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l="55643" t="5367" b="68989"/>
              <a:stretch/>
            </p:blipFill>
            <p:spPr>
              <a:xfrm>
                <a:off x="474132" y="305632"/>
                <a:ext cx="4131733" cy="1371600"/>
              </a:xfrm>
              <a:prstGeom prst="rect">
                <a:avLst/>
              </a:prstGeom>
            </p:spPr>
          </p:pic>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55643" t="75652"/>
              <a:stretch/>
            </p:blipFill>
            <p:spPr>
              <a:xfrm>
                <a:off x="474131" y="2236031"/>
                <a:ext cx="4131733" cy="1302260"/>
              </a:xfrm>
              <a:prstGeom prst="rect">
                <a:avLst/>
              </a:prstGeom>
            </p:spPr>
          </p:pic>
          <p:pic>
            <p:nvPicPr>
              <p:cNvPr id="37" name="Picture 36"/>
              <p:cNvPicPr>
                <a:picLocks noChangeAspect="1"/>
              </p:cNvPicPr>
              <p:nvPr/>
            </p:nvPicPr>
            <p:blipFill rotWithShape="1">
              <a:blip r:embed="rId3">
                <a:extLst>
                  <a:ext uri="{28A0092B-C50C-407E-A947-70E740481C1C}">
                    <a14:useLocalDpi xmlns:a14="http://schemas.microsoft.com/office/drawing/2010/main" val="0"/>
                  </a:ext>
                </a:extLst>
              </a:blip>
              <a:srcRect l="56370" t="36394" r="-727" b="53792"/>
              <a:stretch/>
            </p:blipFill>
            <p:spPr>
              <a:xfrm>
                <a:off x="575730" y="1694165"/>
                <a:ext cx="4131733" cy="524933"/>
              </a:xfrm>
              <a:prstGeom prst="rect">
                <a:avLst/>
              </a:prstGeom>
            </p:spPr>
          </p:pic>
        </p:grpSp>
        <p:pic>
          <p:nvPicPr>
            <p:cNvPr id="33" name="Picture 32"/>
            <p:cNvPicPr>
              <a:picLocks noChangeAspect="1"/>
            </p:cNvPicPr>
            <p:nvPr/>
          </p:nvPicPr>
          <p:blipFill rotWithShape="1">
            <a:blip r:embed="rId3">
              <a:extLst>
                <a:ext uri="{28A0092B-C50C-407E-A947-70E740481C1C}">
                  <a14:useLocalDpi xmlns:a14="http://schemas.microsoft.com/office/drawing/2010/main" val="0"/>
                </a:ext>
              </a:extLst>
            </a:blip>
            <a:srcRect r="44047"/>
            <a:stretch/>
          </p:blipFill>
          <p:spPr>
            <a:xfrm>
              <a:off x="1843160" y="951781"/>
              <a:ext cx="3146426" cy="3228903"/>
            </a:xfrm>
            <a:prstGeom prst="rect">
              <a:avLst/>
            </a:prstGeom>
          </p:spPr>
        </p:pic>
      </p:grpSp>
      <p:grpSp>
        <p:nvGrpSpPr>
          <p:cNvPr id="18" name="Group 17"/>
          <p:cNvGrpSpPr/>
          <p:nvPr/>
        </p:nvGrpSpPr>
        <p:grpSpPr>
          <a:xfrm>
            <a:off x="628650" y="5198622"/>
            <a:ext cx="7886700" cy="1144809"/>
            <a:chOff x="391842" y="5421647"/>
            <a:chExt cx="7882364" cy="1144809"/>
          </a:xfrm>
        </p:grpSpPr>
        <p:sp>
          <p:nvSpPr>
            <p:cNvPr id="19" name="Rectangle 18">
              <a:extLst>
                <a:ext uri="{FF2B5EF4-FFF2-40B4-BE49-F238E27FC236}">
                  <a16:creationId xmlns:a16="http://schemas.microsoft.com/office/drawing/2014/main" id="{55A6EA4C-AEE4-48FC-83AE-6722789EAFCA}"/>
                </a:ext>
              </a:extLst>
            </p:cNvPr>
            <p:cNvSpPr/>
            <p:nvPr/>
          </p:nvSpPr>
          <p:spPr>
            <a:xfrm>
              <a:off x="391842" y="5421647"/>
              <a:ext cx="7882364" cy="934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D1E0BD1-E18C-4209-80EF-78D0FB8A0376}"/>
                </a:ext>
              </a:extLst>
            </p:cNvPr>
            <p:cNvSpPr txBox="1"/>
            <p:nvPr/>
          </p:nvSpPr>
          <p:spPr>
            <a:xfrm>
              <a:off x="499113" y="5550793"/>
              <a:ext cx="7580223" cy="1015663"/>
            </a:xfrm>
            <a:prstGeom prst="rect">
              <a:avLst/>
            </a:prstGeom>
            <a:noFill/>
          </p:spPr>
          <p:txBody>
            <a:bodyPr wrap="square" rtlCol="0">
              <a:spAutoFit/>
            </a:bodyPr>
            <a:lstStyle/>
            <a:p>
              <a:r>
                <a:rPr lang="en-US" sz="2000" dirty="0">
                  <a:solidFill>
                    <a:schemeClr val="tx2"/>
                  </a:solidFill>
                </a:rPr>
                <a:t>An </a:t>
              </a:r>
              <a:r>
                <a:rPr lang="en-US" sz="2000" b="1" dirty="0"/>
                <a:t>opaque product </a:t>
              </a:r>
              <a:r>
                <a:rPr lang="en-US" sz="2000" dirty="0">
                  <a:solidFill>
                    <a:schemeClr val="tx2"/>
                  </a:solidFill>
                </a:rPr>
                <a:t>is a </a:t>
              </a:r>
              <a:r>
                <a:rPr lang="en-US" sz="2000" dirty="0">
                  <a:solidFill>
                    <a:schemeClr val="accent6"/>
                  </a:solidFill>
                </a:rPr>
                <a:t>discounted product </a:t>
              </a:r>
              <a:r>
                <a:rPr lang="en-US" sz="2000" dirty="0">
                  <a:solidFill>
                    <a:schemeClr val="tx2"/>
                  </a:solidFill>
                </a:rPr>
                <a:t>where a feature is </a:t>
              </a:r>
              <a:r>
                <a:rPr lang="en-US" sz="2000" dirty="0">
                  <a:solidFill>
                    <a:schemeClr val="accent6"/>
                  </a:solidFill>
                </a:rPr>
                <a:t>hidden </a:t>
              </a:r>
              <a:r>
                <a:rPr lang="en-US" sz="2000" dirty="0">
                  <a:solidFill>
                    <a:schemeClr val="tx2"/>
                  </a:solidFill>
                </a:rPr>
                <a:t>from the customer until </a:t>
              </a:r>
              <a:r>
                <a:rPr lang="en-US" sz="2000" dirty="0">
                  <a:solidFill>
                    <a:schemeClr val="accent6"/>
                  </a:solidFill>
                </a:rPr>
                <a:t>after purchase</a:t>
              </a:r>
              <a:r>
                <a:rPr lang="en-US" sz="2000" dirty="0">
                  <a:solidFill>
                    <a:schemeClr val="tx2"/>
                  </a:solidFill>
                </a:rPr>
                <a:t>.</a:t>
              </a:r>
            </a:p>
            <a:p>
              <a:pPr algn="ctr"/>
              <a:endParaRPr lang="en-US" sz="2000" dirty="0">
                <a:solidFill>
                  <a:schemeClr val="tx2"/>
                </a:solidFill>
              </a:endParaRPr>
            </a:p>
          </p:txBody>
        </p:sp>
      </p:gr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sp>
        <p:nvSpPr>
          <p:cNvPr id="16" name="Rectangle 15">
            <a:extLst>
              <a:ext uri="{FF2B5EF4-FFF2-40B4-BE49-F238E27FC236}">
                <a16:creationId xmlns:a16="http://schemas.microsoft.com/office/drawing/2014/main" id="{5EFD3925-63D5-44CD-A76F-8216D4588523}"/>
              </a:ext>
            </a:extLst>
          </p:cNvPr>
          <p:cNvSpPr/>
          <p:nvPr/>
        </p:nvSpPr>
        <p:spPr>
          <a:xfrm>
            <a:off x="1781503" y="1641506"/>
            <a:ext cx="6022428" cy="3346863"/>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Rectangle: Rounded Corners 63">
            <a:extLst>
              <a:ext uri="{FF2B5EF4-FFF2-40B4-BE49-F238E27FC236}">
                <a16:creationId xmlns:a16="http://schemas.microsoft.com/office/drawing/2014/main" id="{E12475D8-1991-4AC1-9A17-B4804E4453E3}"/>
              </a:ext>
            </a:extLst>
          </p:cNvPr>
          <p:cNvSpPr/>
          <p:nvPr/>
        </p:nvSpPr>
        <p:spPr>
          <a:xfrm>
            <a:off x="4500621" y="2425781"/>
            <a:ext cx="3057542" cy="498191"/>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63">
            <a:extLst>
              <a:ext uri="{FF2B5EF4-FFF2-40B4-BE49-F238E27FC236}">
                <a16:creationId xmlns:a16="http://schemas.microsoft.com/office/drawing/2014/main" id="{E12475D8-1991-4AC1-9A17-B4804E4453E3}"/>
              </a:ext>
            </a:extLst>
          </p:cNvPr>
          <p:cNvSpPr/>
          <p:nvPr/>
        </p:nvSpPr>
        <p:spPr>
          <a:xfrm>
            <a:off x="4450639" y="3846926"/>
            <a:ext cx="2974920" cy="929401"/>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512815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6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Opaque Selling Model</a:t>
            </a:r>
          </a:p>
        </p:txBody>
      </p:sp>
      <p:sp>
        <p:nvSpPr>
          <p:cNvPr id="10" name="TextBox 9">
            <a:extLst>
              <a:ext uri="{FF2B5EF4-FFF2-40B4-BE49-F238E27FC236}">
                <a16:creationId xmlns:a16="http://schemas.microsoft.com/office/drawing/2014/main" id="{52CE041A-FC1A-4A4C-B320-885EC77CE8BA}"/>
              </a:ext>
            </a:extLst>
          </p:cNvPr>
          <p:cNvSpPr txBox="1"/>
          <p:nvPr/>
        </p:nvSpPr>
        <p:spPr>
          <a:xfrm>
            <a:off x="667437" y="2675677"/>
            <a:ext cx="8092320" cy="1754326"/>
          </a:xfrm>
          <a:prstGeom prst="rect">
            <a:avLst/>
          </a:prstGeom>
          <a:noFill/>
        </p:spPr>
        <p:txBody>
          <a:bodyPr wrap="square" rtlCol="0">
            <a:spAutoFit/>
          </a:bodyPr>
          <a:lstStyle/>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endParaRPr lang="en-US" dirty="0">
              <a:solidFill>
                <a:schemeClr val="tx2"/>
              </a:solidFill>
            </a:endParaRPr>
          </a:p>
        </p:txBody>
      </p:sp>
      <p:sp>
        <p:nvSpPr>
          <p:cNvPr id="37" name="TextBox 36">
            <a:extLst>
              <a:ext uri="{FF2B5EF4-FFF2-40B4-BE49-F238E27FC236}">
                <a16:creationId xmlns:a16="http://schemas.microsoft.com/office/drawing/2014/main" id="{3F5E58C9-789F-48D0-AD07-0D03CDBEA361}"/>
              </a:ext>
            </a:extLst>
          </p:cNvPr>
          <p:cNvSpPr txBox="1"/>
          <p:nvPr/>
        </p:nvSpPr>
        <p:spPr>
          <a:xfrm>
            <a:off x="651510" y="1669837"/>
            <a:ext cx="7863840" cy="1585049"/>
          </a:xfrm>
          <a:prstGeom prst="rect">
            <a:avLst/>
          </a:prstGeom>
          <a:noFill/>
        </p:spPr>
        <p:txBody>
          <a:bodyPr wrap="square" rtlCol="0">
            <a:spAutoFit/>
          </a:bodyPr>
          <a:lstStyle/>
          <a:p>
            <a:pPr>
              <a:spcBef>
                <a:spcPts val="1200"/>
              </a:spcBef>
              <a:spcAft>
                <a:spcPts val="600"/>
              </a:spcAft>
            </a:pPr>
            <a:r>
              <a:rPr lang="en-US" sz="2000" dirty="0">
                <a:solidFill>
                  <a:schemeClr val="tx2"/>
                </a:solidFill>
              </a:rPr>
              <a:t>N products of sizes 1 through N.</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Price p</a:t>
            </a:r>
            <a:r>
              <a:rPr lang="en-US" baseline="30000" dirty="0">
                <a:solidFill>
                  <a:schemeClr val="tx2"/>
                </a:solidFill>
              </a:rPr>
              <a:t>i</a:t>
            </a:r>
            <a:r>
              <a:rPr lang="en-US" dirty="0">
                <a:solidFill>
                  <a:schemeClr val="tx2"/>
                </a:solidFill>
              </a:rPr>
              <a:t> for opaque product depends </a:t>
            </a:r>
            <a:r>
              <a:rPr lang="en-US" i="1" dirty="0">
                <a:solidFill>
                  <a:schemeClr val="tx2"/>
                </a:solidFill>
              </a:rPr>
              <a:t>only on size </a:t>
            </a:r>
          </a:p>
          <a:p>
            <a:pPr marL="342900" indent="-342900">
              <a:buBlip>
                <a:blip r:embed="rId3"/>
              </a:buBlip>
            </a:pPr>
            <a:r>
              <a:rPr lang="en-US" dirty="0">
                <a:solidFill>
                  <a:schemeClr val="tx2"/>
                </a:solidFill>
              </a:rPr>
              <a:t>Purchase product that maximizes utility: V</a:t>
            </a:r>
            <a:r>
              <a:rPr lang="en-US" b="1" baseline="30000" dirty="0">
                <a:solidFill>
                  <a:schemeClr val="tx2"/>
                </a:solidFill>
              </a:rPr>
              <a:t>i</a:t>
            </a:r>
            <a:r>
              <a:rPr lang="en-US" dirty="0">
                <a:solidFill>
                  <a:schemeClr val="tx2"/>
                </a:solidFill>
              </a:rPr>
              <a:t> </a:t>
            </a:r>
            <a:r>
              <a:rPr lang="mr-IN" dirty="0">
                <a:solidFill>
                  <a:schemeClr val="tx2"/>
                </a:solidFill>
              </a:rPr>
              <a:t>–</a:t>
            </a:r>
            <a:r>
              <a:rPr lang="en-US" dirty="0">
                <a:solidFill>
                  <a:schemeClr val="tx2"/>
                </a:solidFill>
              </a:rPr>
              <a:t> p</a:t>
            </a:r>
            <a:r>
              <a:rPr lang="en-US" baseline="30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sp>
        <p:nvSpPr>
          <p:cNvPr id="36" name="TextBox 35">
            <a:extLst>
              <a:ext uri="{FF2B5EF4-FFF2-40B4-BE49-F238E27FC236}">
                <a16:creationId xmlns:a16="http://schemas.microsoft.com/office/drawing/2014/main" id="{3F5E58C9-789F-48D0-AD07-0D03CDBEA361}"/>
              </a:ext>
            </a:extLst>
          </p:cNvPr>
          <p:cNvSpPr txBox="1"/>
          <p:nvPr/>
        </p:nvSpPr>
        <p:spPr>
          <a:xfrm>
            <a:off x="670770" y="3243991"/>
            <a:ext cx="7863840" cy="754053"/>
          </a:xfrm>
          <a:prstGeom prst="rect">
            <a:avLst/>
          </a:prstGeom>
          <a:noFill/>
        </p:spPr>
        <p:txBody>
          <a:bodyPr wrap="square" rtlCol="0">
            <a:spAutoFit/>
          </a:bodyPr>
          <a:lstStyle/>
          <a:p>
            <a:pPr>
              <a:spcBef>
                <a:spcPts val="1200"/>
              </a:spcBef>
              <a:spcAft>
                <a:spcPts val="600"/>
              </a:spcAft>
            </a:pPr>
            <a:r>
              <a:rPr lang="en-US" sz="2000" dirty="0">
                <a:solidFill>
                  <a:schemeClr val="tx2"/>
                </a:solidFill>
              </a:rPr>
              <a:t>Values opaque product V</a:t>
            </a:r>
            <a:r>
              <a:rPr lang="en-US" sz="2000" b="1" baseline="30000" dirty="0">
                <a:solidFill>
                  <a:schemeClr val="tx2"/>
                </a:solidFill>
              </a:rPr>
              <a:t>i</a:t>
            </a:r>
            <a:r>
              <a:rPr lang="en-US" sz="2000" dirty="0">
                <a:solidFill>
                  <a:schemeClr val="tx2"/>
                </a:solidFill>
              </a:rPr>
              <a:t> as functions of outcomes.</a:t>
            </a:r>
            <a:endParaRPr lang="en-US" dirty="0">
              <a:solidFill>
                <a:schemeClr val="tx2"/>
              </a:solidFill>
            </a:endParaRPr>
          </a:p>
          <a:p>
            <a:pPr marL="342900" indent="-342900">
              <a:buBlip>
                <a:blip r:embed="rId3"/>
              </a:buBlip>
            </a:pPr>
            <a:endParaRPr lang="en-US" b="1" dirty="0">
              <a:solidFill>
                <a:schemeClr val="tx1"/>
              </a:solidFill>
            </a:endParaRP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70549" y="4361548"/>
            <a:ext cx="596720" cy="1912564"/>
          </a:xfrm>
          <a:prstGeom prst="rect">
            <a:avLst/>
          </a:prstGeom>
        </p:spPr>
      </p:pic>
      <p:sp>
        <p:nvSpPr>
          <p:cNvPr id="47" name="TextBox 46"/>
          <p:cNvSpPr txBox="1"/>
          <p:nvPr/>
        </p:nvSpPr>
        <p:spPr>
          <a:xfrm>
            <a:off x="896918" y="3981894"/>
            <a:ext cx="1184940" cy="369332"/>
          </a:xfrm>
          <a:prstGeom prst="rect">
            <a:avLst/>
          </a:prstGeom>
          <a:noFill/>
        </p:spPr>
        <p:txBody>
          <a:bodyPr wrap="none" rtlCol="0">
            <a:spAutoFit/>
          </a:bodyPr>
          <a:lstStyle/>
          <a:p>
            <a:r>
              <a:rPr lang="en-US" dirty="0">
                <a:solidFill>
                  <a:srgbClr val="C00000"/>
                </a:solidFill>
              </a:rPr>
              <a:t>V</a:t>
            </a:r>
            <a:r>
              <a:rPr lang="en-US" baseline="-25000" dirty="0">
                <a:solidFill>
                  <a:srgbClr val="C00000"/>
                </a:solidFill>
              </a:rPr>
              <a:t>1</a:t>
            </a:r>
            <a:r>
              <a:rPr lang="en-US" baseline="-25000" dirty="0"/>
              <a:t> </a:t>
            </a:r>
            <a:r>
              <a:rPr lang="en-US" dirty="0"/>
              <a:t>, </a:t>
            </a:r>
            <a:r>
              <a:rPr lang="en-US" dirty="0">
                <a:solidFill>
                  <a:schemeClr val="accent5">
                    <a:lumMod val="75000"/>
                  </a:schemeClr>
                </a:solidFill>
              </a:rPr>
              <a:t>V</a:t>
            </a:r>
            <a:r>
              <a:rPr lang="en-US" baseline="-25000" dirty="0">
                <a:solidFill>
                  <a:schemeClr val="accent5">
                    <a:lumMod val="75000"/>
                  </a:schemeClr>
                </a:solidFill>
              </a:rPr>
              <a:t>2</a:t>
            </a:r>
            <a:r>
              <a:rPr lang="en-US" dirty="0"/>
              <a:t> ,</a:t>
            </a:r>
            <a:r>
              <a:rPr lang="en-US" dirty="0">
                <a:solidFill>
                  <a:schemeClr val="accent6">
                    <a:lumMod val="75000"/>
                  </a:schemeClr>
                </a:solidFill>
              </a:rPr>
              <a:t>V</a:t>
            </a:r>
            <a:r>
              <a:rPr lang="en-US" baseline="-25000" dirty="0">
                <a:solidFill>
                  <a:schemeClr val="accent6">
                    <a:lumMod val="75000"/>
                  </a:schemeClr>
                </a:solidFill>
              </a:rPr>
              <a:t>3</a:t>
            </a:r>
            <a:endParaRPr lang="en-US" dirty="0">
              <a:solidFill>
                <a:schemeClr val="accent6">
                  <a:lumMod val="75000"/>
                </a:schemeClr>
              </a:solidFill>
            </a:endParaRPr>
          </a:p>
        </p:txBody>
      </p:sp>
      <p:grpSp>
        <p:nvGrpSpPr>
          <p:cNvPr id="42" name="Group 41"/>
          <p:cNvGrpSpPr/>
          <p:nvPr/>
        </p:nvGrpSpPr>
        <p:grpSpPr>
          <a:xfrm>
            <a:off x="6783193" y="4109308"/>
            <a:ext cx="2132403" cy="2024179"/>
            <a:chOff x="6618326" y="3771171"/>
            <a:chExt cx="2132403" cy="2024179"/>
          </a:xfrm>
        </p:grpSpPr>
        <p:sp>
          <p:nvSpPr>
            <p:cNvPr id="43" name="Rectangle 42"/>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rot="19410238">
              <a:off x="7361975" y="3771171"/>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p</a:t>
              </a:r>
              <a:r>
                <a:rPr lang="en-US" sz="1000" baseline="30000" dirty="0">
                  <a:solidFill>
                    <a:schemeClr val="tx2"/>
                  </a:solidFill>
                </a:rPr>
                <a:t>3</a:t>
              </a:r>
              <a:endParaRPr lang="en-US" sz="1000" dirty="0">
                <a:solidFill>
                  <a:schemeClr val="tx2"/>
                </a:solidFill>
              </a:endParaRPr>
            </a:p>
          </p:txBody>
        </p:sp>
        <p:grpSp>
          <p:nvGrpSpPr>
            <p:cNvPr id="45" name="Group 44"/>
            <p:cNvGrpSpPr/>
            <p:nvPr/>
          </p:nvGrpSpPr>
          <p:grpSpPr>
            <a:xfrm>
              <a:off x="6680508" y="4299021"/>
              <a:ext cx="1689235" cy="1344378"/>
              <a:chOff x="6680508" y="4267489"/>
              <a:chExt cx="1689235" cy="1344378"/>
            </a:xfrm>
          </p:grpSpPr>
          <p:pic>
            <p:nvPicPr>
              <p:cNvPr id="71" name="Picture 7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72" name="Picture 7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74" name="Rectangle 73"/>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64" name="TextBox 63"/>
            <p:cNvSpPr txBox="1"/>
            <p:nvPr/>
          </p:nvSpPr>
          <p:spPr>
            <a:xfrm>
              <a:off x="7828682" y="5422449"/>
              <a:ext cx="922047" cy="369332"/>
            </a:xfrm>
            <a:prstGeom prst="rect">
              <a:avLst/>
            </a:prstGeom>
            <a:noFill/>
          </p:spPr>
          <p:txBody>
            <a:bodyPr wrap="none" rtlCol="0">
              <a:spAutoFit/>
            </a:bodyPr>
            <a:lstStyle/>
            <a:p>
              <a:r>
                <a:rPr lang="en-US" b="1" dirty="0"/>
                <a:t>Click 3</a:t>
              </a:r>
            </a:p>
          </p:txBody>
        </p:sp>
      </p:grpSp>
      <p:grpSp>
        <p:nvGrpSpPr>
          <p:cNvPr id="75" name="Group 74"/>
          <p:cNvGrpSpPr/>
          <p:nvPr/>
        </p:nvGrpSpPr>
        <p:grpSpPr>
          <a:xfrm>
            <a:off x="4680008" y="4109308"/>
            <a:ext cx="2132403" cy="2024179"/>
            <a:chOff x="6618326" y="3771171"/>
            <a:chExt cx="2132403" cy="2024179"/>
          </a:xfrm>
        </p:grpSpPr>
        <p:sp>
          <p:nvSpPr>
            <p:cNvPr id="76" name="Rectangle 75"/>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rot="19410238">
              <a:off x="7361975" y="3771171"/>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p</a:t>
              </a:r>
              <a:r>
                <a:rPr lang="en-US" sz="1000" baseline="30000" dirty="0">
                  <a:solidFill>
                    <a:schemeClr val="tx2"/>
                  </a:solidFill>
                </a:rPr>
                <a:t>2</a:t>
              </a:r>
              <a:endParaRPr lang="en-US" sz="1000" dirty="0">
                <a:solidFill>
                  <a:schemeClr val="tx2"/>
                </a:solidFill>
              </a:endParaRPr>
            </a:p>
          </p:txBody>
        </p:sp>
        <p:grpSp>
          <p:nvGrpSpPr>
            <p:cNvPr id="78" name="Group 77"/>
            <p:cNvGrpSpPr/>
            <p:nvPr/>
          </p:nvGrpSpPr>
          <p:grpSpPr>
            <a:xfrm>
              <a:off x="6680508" y="4299021"/>
              <a:ext cx="1689235" cy="1344378"/>
              <a:chOff x="6680508" y="4267489"/>
              <a:chExt cx="1689235" cy="1344378"/>
            </a:xfrm>
          </p:grpSpPr>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81" name="Picture 8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82" name="Picture 8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83" name="Rectangle 82"/>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79" name="TextBox 78"/>
            <p:cNvSpPr txBox="1"/>
            <p:nvPr/>
          </p:nvSpPr>
          <p:spPr>
            <a:xfrm>
              <a:off x="7828682" y="5422449"/>
              <a:ext cx="922047" cy="369332"/>
            </a:xfrm>
            <a:prstGeom prst="rect">
              <a:avLst/>
            </a:prstGeom>
            <a:noFill/>
          </p:spPr>
          <p:txBody>
            <a:bodyPr wrap="none" rtlCol="0">
              <a:spAutoFit/>
            </a:bodyPr>
            <a:lstStyle/>
            <a:p>
              <a:r>
                <a:rPr lang="en-US" b="1" dirty="0"/>
                <a:t>Click 2</a:t>
              </a:r>
            </a:p>
          </p:txBody>
        </p:sp>
      </p:grpSp>
      <p:grpSp>
        <p:nvGrpSpPr>
          <p:cNvPr id="84" name="Group 83"/>
          <p:cNvGrpSpPr/>
          <p:nvPr/>
        </p:nvGrpSpPr>
        <p:grpSpPr>
          <a:xfrm>
            <a:off x="2577458" y="4106080"/>
            <a:ext cx="2132403" cy="2024179"/>
            <a:chOff x="6618326" y="3771171"/>
            <a:chExt cx="2132403" cy="2024179"/>
          </a:xfrm>
        </p:grpSpPr>
        <p:sp>
          <p:nvSpPr>
            <p:cNvPr id="85" name="Rectangle 84"/>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rot="19410238">
              <a:off x="7361975" y="3771171"/>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p</a:t>
              </a:r>
              <a:r>
                <a:rPr lang="en-US" sz="1000" baseline="30000" dirty="0">
                  <a:solidFill>
                    <a:schemeClr val="tx2"/>
                  </a:solidFill>
                </a:rPr>
                <a:t>1</a:t>
              </a:r>
              <a:endParaRPr lang="en-US" sz="1000" dirty="0">
                <a:solidFill>
                  <a:schemeClr val="tx2"/>
                </a:solidFill>
              </a:endParaRPr>
            </a:p>
          </p:txBody>
        </p:sp>
        <p:grpSp>
          <p:nvGrpSpPr>
            <p:cNvPr id="87" name="Group 86"/>
            <p:cNvGrpSpPr/>
            <p:nvPr/>
          </p:nvGrpSpPr>
          <p:grpSpPr>
            <a:xfrm>
              <a:off x="6680508" y="4299021"/>
              <a:ext cx="1689235" cy="1312112"/>
              <a:chOff x="6680508" y="4267489"/>
              <a:chExt cx="1689235" cy="1312112"/>
            </a:xfrm>
          </p:grpSpPr>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90" name="Picture 8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91" name="Picture 9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grpSp>
        <p:sp>
          <p:nvSpPr>
            <p:cNvPr id="88" name="TextBox 87"/>
            <p:cNvSpPr txBox="1"/>
            <p:nvPr/>
          </p:nvSpPr>
          <p:spPr>
            <a:xfrm>
              <a:off x="7828682" y="5422449"/>
              <a:ext cx="922047" cy="369332"/>
            </a:xfrm>
            <a:prstGeom prst="rect">
              <a:avLst/>
            </a:prstGeom>
            <a:noFill/>
          </p:spPr>
          <p:txBody>
            <a:bodyPr wrap="none" rtlCol="0">
              <a:spAutoFit/>
            </a:bodyPr>
            <a:lstStyle/>
            <a:p>
              <a:r>
                <a:rPr lang="en-US" b="1" dirty="0"/>
                <a:t>Click 1</a:t>
              </a:r>
            </a:p>
          </p:txBody>
        </p:sp>
      </p:grpSp>
      <p:sp>
        <p:nvSpPr>
          <p:cNvPr id="9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134207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Modeling Assumptions</a:t>
            </a:r>
          </a:p>
        </p:txBody>
      </p:sp>
      <p:cxnSp>
        <p:nvCxnSpPr>
          <p:cNvPr id="41" name="Straight Arrow Connector 40"/>
          <p:cNvCxnSpPr/>
          <p:nvPr/>
        </p:nvCxnSpPr>
        <p:spPr>
          <a:xfrm>
            <a:off x="3132786" y="4613706"/>
            <a:ext cx="3228290" cy="0"/>
          </a:xfrm>
          <a:prstGeom prst="straightConnector1">
            <a:avLst/>
          </a:prstGeom>
          <a:ln>
            <a:solidFill>
              <a:schemeClr val="tx1"/>
            </a:solidFill>
            <a:headEnd type="triangle"/>
            <a:tailEnd type="triangle"/>
          </a:ln>
          <a:effectLst>
            <a:outerShdw blurRad="40000" dist="23000" dir="5400000" rotWithShape="0">
              <a:srgbClr val="000000">
                <a:alpha val="35000"/>
              </a:srgbClr>
            </a:outerShdw>
          </a:effectLst>
        </p:spPr>
        <p:style>
          <a:lnRef idx="3">
            <a:schemeClr val="accent5"/>
          </a:lnRef>
          <a:fillRef idx="0">
            <a:schemeClr val="accent5"/>
          </a:fillRef>
          <a:effectRef idx="2">
            <a:schemeClr val="accent5"/>
          </a:effectRef>
          <a:fontRef idx="minor">
            <a:schemeClr val="tx1"/>
          </a:fontRef>
        </p:style>
      </p:cxnSp>
      <p:sp>
        <p:nvSpPr>
          <p:cNvPr id="42" name="TextBox 41"/>
          <p:cNvSpPr txBox="1"/>
          <p:nvPr/>
        </p:nvSpPr>
        <p:spPr>
          <a:xfrm>
            <a:off x="3586441" y="3681546"/>
            <a:ext cx="2207912" cy="400110"/>
          </a:xfrm>
          <a:prstGeom prst="rect">
            <a:avLst/>
          </a:prstGeom>
          <a:noFill/>
        </p:spPr>
        <p:txBody>
          <a:bodyPr wrap="none" rtlCol="0">
            <a:spAutoFit/>
          </a:bodyPr>
          <a:lstStyle/>
          <a:p>
            <a:r>
              <a:rPr lang="en-US" sz="2000" dirty="0">
                <a:solidFill>
                  <a:schemeClr val="tx2"/>
                </a:solidFill>
              </a:rPr>
              <a:t>( </a:t>
            </a:r>
            <a:r>
              <a:rPr lang="en-US" sz="2000" dirty="0">
                <a:solidFill>
                  <a:srgbClr val="C00000"/>
                </a:solidFill>
              </a:rPr>
              <a:t>V</a:t>
            </a:r>
            <a:r>
              <a:rPr lang="en-US" sz="2000" baseline="-25000" dirty="0">
                <a:solidFill>
                  <a:srgbClr val="C00000"/>
                </a:solidFill>
              </a:rPr>
              <a:t>1</a:t>
            </a:r>
            <a:r>
              <a:rPr lang="en-US" sz="2000" baseline="-25000" dirty="0"/>
              <a:t> </a:t>
            </a:r>
            <a:r>
              <a:rPr lang="en-US" sz="2000" dirty="0"/>
              <a:t>, </a:t>
            </a:r>
            <a:r>
              <a:rPr lang="en-US" sz="2000" dirty="0">
                <a:solidFill>
                  <a:schemeClr val="accent5">
                    <a:lumMod val="75000"/>
                  </a:schemeClr>
                </a:solidFill>
              </a:rPr>
              <a:t>V</a:t>
            </a:r>
            <a:r>
              <a:rPr lang="en-US" sz="2000" baseline="-25000" dirty="0">
                <a:solidFill>
                  <a:schemeClr val="accent5">
                    <a:lumMod val="75000"/>
                  </a:schemeClr>
                </a:solidFill>
              </a:rPr>
              <a:t>2</a:t>
            </a:r>
            <a:r>
              <a:rPr lang="en-US" sz="2000" dirty="0"/>
              <a:t> ,</a:t>
            </a:r>
            <a:r>
              <a:rPr lang="en-US" sz="2000" dirty="0">
                <a:solidFill>
                  <a:schemeClr val="accent6">
                    <a:lumMod val="75000"/>
                  </a:schemeClr>
                </a:solidFill>
              </a:rPr>
              <a:t>V</a:t>
            </a:r>
            <a:r>
              <a:rPr lang="en-US" sz="2000" baseline="-25000" dirty="0">
                <a:solidFill>
                  <a:schemeClr val="accent6">
                    <a:lumMod val="75000"/>
                  </a:schemeClr>
                </a:solidFill>
              </a:rPr>
              <a:t>3 </a:t>
            </a:r>
            <a:r>
              <a:rPr lang="en-US" sz="2000" dirty="0">
                <a:solidFill>
                  <a:schemeClr val="tx2"/>
                </a:solidFill>
              </a:rPr>
              <a:t>)</a:t>
            </a:r>
            <a:r>
              <a:rPr lang="en-US" sz="2000" baseline="-25000" dirty="0">
                <a:solidFill>
                  <a:schemeClr val="accent6">
                    <a:lumMod val="75000"/>
                  </a:schemeClr>
                </a:solidFill>
              </a:rPr>
              <a:t> </a:t>
            </a:r>
            <a:r>
              <a:rPr lang="en-US" sz="2000" dirty="0">
                <a:solidFill>
                  <a:schemeClr val="accent6">
                    <a:lumMod val="75000"/>
                  </a:schemeClr>
                </a:solidFill>
              </a:rPr>
              <a:t> </a:t>
            </a:r>
            <a:r>
              <a:rPr lang="en-US" sz="2000" dirty="0">
                <a:solidFill>
                  <a:schemeClr val="tx2"/>
                </a:solidFill>
              </a:rPr>
              <a:t>→ V</a:t>
            </a:r>
            <a:r>
              <a:rPr lang="en-US" sz="2000" baseline="30000" dirty="0">
                <a:solidFill>
                  <a:schemeClr val="tx2"/>
                </a:solidFill>
              </a:rPr>
              <a:t>i</a:t>
            </a:r>
            <a:endParaRPr lang="en-US" sz="2000" dirty="0">
              <a:solidFill>
                <a:schemeClr val="tx2"/>
              </a:solidFill>
            </a:endParaRPr>
          </a:p>
        </p:txBody>
      </p:sp>
      <p:sp>
        <p:nvSpPr>
          <p:cNvPr id="4" name="TextBox 3"/>
          <p:cNvSpPr txBox="1"/>
          <p:nvPr/>
        </p:nvSpPr>
        <p:spPr>
          <a:xfrm>
            <a:off x="3462927" y="4665382"/>
            <a:ext cx="2557431" cy="369332"/>
          </a:xfrm>
          <a:prstGeom prst="rect">
            <a:avLst/>
          </a:prstGeom>
          <a:noFill/>
        </p:spPr>
        <p:txBody>
          <a:bodyPr wrap="none" rtlCol="0">
            <a:spAutoFit/>
          </a:bodyPr>
          <a:lstStyle/>
          <a:p>
            <a:r>
              <a:rPr lang="en-US" dirty="0">
                <a:solidFill>
                  <a:schemeClr val="tx2"/>
                </a:solidFill>
              </a:rPr>
              <a:t>Trust</a:t>
            </a:r>
            <a:r>
              <a:rPr lang="en-US">
                <a:solidFill>
                  <a:schemeClr val="tx2"/>
                </a:solidFill>
              </a:rPr>
              <a:t>, Chance Aversion</a:t>
            </a:r>
            <a:endParaRPr lang="en-US" dirty="0">
              <a:solidFill>
                <a:schemeClr val="tx2"/>
              </a:solidFill>
            </a:endParaRPr>
          </a:p>
        </p:txBody>
      </p:sp>
      <p:sp>
        <p:nvSpPr>
          <p:cNvPr id="44" name="Content Placeholder 2">
            <a:extLst>
              <a:ext uri="{FF2B5EF4-FFF2-40B4-BE49-F238E27FC236}">
                <a16:creationId xmlns:a16="http://schemas.microsoft.com/office/drawing/2014/main" id="{C81059BA-95DB-482B-8DA2-5C6E3F48B032}"/>
              </a:ext>
            </a:extLst>
          </p:cNvPr>
          <p:cNvSpPr txBox="1">
            <a:spLocks/>
          </p:cNvSpPr>
          <p:nvPr/>
        </p:nvSpPr>
        <p:spPr>
          <a:xfrm>
            <a:off x="6831441" y="4237121"/>
            <a:ext cx="1576330" cy="594496"/>
          </a:xfrm>
          <a:prstGeom prst="rect">
            <a:avLst/>
          </a:prstGeom>
          <a:solidFill>
            <a:schemeClr val="accent6">
              <a:lumMod val="20000"/>
              <a:lumOff val="80000"/>
            </a:schemeClr>
          </a:solidFill>
          <a:ln w="12700">
            <a:noFill/>
          </a:ln>
          <a:effectLst>
            <a:outerShdw blurRad="50800" dist="38100" dir="2700000" algn="tl" rotWithShape="0">
              <a:prstClr val="black">
                <a:alpha val="40000"/>
              </a:prstClr>
            </a:outerShdw>
          </a:effectLst>
        </p:spPr>
        <p:txBody>
          <a:bodyPr vert="horz" lIns="91440" tIns="91440" rIns="9144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Risk Neutral</a:t>
            </a:r>
          </a:p>
        </p:txBody>
      </p:sp>
      <p:sp>
        <p:nvSpPr>
          <p:cNvPr id="72" name="Content Placeholder 2">
            <a:extLst>
              <a:ext uri="{FF2B5EF4-FFF2-40B4-BE49-F238E27FC236}">
                <a16:creationId xmlns:a16="http://schemas.microsoft.com/office/drawing/2014/main" id="{C81059BA-95DB-482B-8DA2-5C6E3F48B032}"/>
              </a:ext>
            </a:extLst>
          </p:cNvPr>
          <p:cNvSpPr txBox="1">
            <a:spLocks/>
          </p:cNvSpPr>
          <p:nvPr/>
        </p:nvSpPr>
        <p:spPr>
          <a:xfrm>
            <a:off x="776275" y="4279417"/>
            <a:ext cx="1576330" cy="594496"/>
          </a:xfrm>
          <a:prstGeom prst="rect">
            <a:avLst/>
          </a:prstGeom>
          <a:solidFill>
            <a:schemeClr val="accent6">
              <a:lumMod val="20000"/>
              <a:lumOff val="80000"/>
            </a:schemeClr>
          </a:solidFill>
          <a:ln w="12700">
            <a:noFill/>
          </a:ln>
          <a:effectLst>
            <a:outerShdw blurRad="50800" dist="38100" dir="2700000" algn="tl" rotWithShape="0">
              <a:prstClr val="black">
                <a:alpha val="40000"/>
              </a:prstClr>
            </a:outerShdw>
          </a:effectLst>
        </p:spPr>
        <p:txBody>
          <a:bodyPr vert="horz" lIns="91440" tIns="91440" rIns="91440" bIns="9144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sz="1800" b="1" dirty="0"/>
              <a:t>Pessimistic</a:t>
            </a:r>
          </a:p>
        </p:txBody>
      </p:sp>
      <p:grpSp>
        <p:nvGrpSpPr>
          <p:cNvPr id="73" name="Group 72"/>
          <p:cNvGrpSpPr/>
          <p:nvPr/>
        </p:nvGrpSpPr>
        <p:grpSpPr>
          <a:xfrm>
            <a:off x="5765135" y="1824814"/>
            <a:ext cx="2132403" cy="1608519"/>
            <a:chOff x="6618326" y="4186831"/>
            <a:chExt cx="2132403" cy="1608519"/>
          </a:xfrm>
        </p:grpSpPr>
        <p:sp>
          <p:nvSpPr>
            <p:cNvPr id="74" name="Rectangle 73"/>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p:cNvGrpSpPr/>
            <p:nvPr/>
          </p:nvGrpSpPr>
          <p:grpSpPr>
            <a:xfrm>
              <a:off x="6680508" y="4299021"/>
              <a:ext cx="1689235" cy="1344378"/>
              <a:chOff x="6680508" y="4267489"/>
              <a:chExt cx="1689235" cy="1344378"/>
            </a:xfrm>
          </p:grpSpPr>
          <p:pic>
            <p:nvPicPr>
              <p:cNvPr id="78" name="Picture 7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79" name="Picture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80" name="Picture 7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81" name="Rectangle 80"/>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77" name="TextBox 76"/>
            <p:cNvSpPr txBox="1"/>
            <p:nvPr/>
          </p:nvSpPr>
          <p:spPr>
            <a:xfrm>
              <a:off x="7828682" y="5422449"/>
              <a:ext cx="922047" cy="369332"/>
            </a:xfrm>
            <a:prstGeom prst="rect">
              <a:avLst/>
            </a:prstGeom>
            <a:noFill/>
          </p:spPr>
          <p:txBody>
            <a:bodyPr wrap="none" rtlCol="0">
              <a:spAutoFit/>
            </a:bodyPr>
            <a:lstStyle/>
            <a:p>
              <a:r>
                <a:rPr lang="en-US" b="1" dirty="0"/>
                <a:t>Click 3</a:t>
              </a:r>
            </a:p>
          </p:txBody>
        </p:sp>
      </p:grpSp>
      <p:grpSp>
        <p:nvGrpSpPr>
          <p:cNvPr id="82" name="Group 81"/>
          <p:cNvGrpSpPr/>
          <p:nvPr/>
        </p:nvGrpSpPr>
        <p:grpSpPr>
          <a:xfrm>
            <a:off x="3661950" y="1824814"/>
            <a:ext cx="2132403" cy="1608519"/>
            <a:chOff x="6618326" y="4186831"/>
            <a:chExt cx="2132403" cy="1608519"/>
          </a:xfrm>
        </p:grpSpPr>
        <p:sp>
          <p:nvSpPr>
            <p:cNvPr id="83" name="Rectangle 82"/>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6680508" y="4299021"/>
              <a:ext cx="1689235" cy="1344378"/>
              <a:chOff x="6680508" y="4267489"/>
              <a:chExt cx="1689235" cy="1344378"/>
            </a:xfrm>
          </p:grpSpPr>
          <p:pic>
            <p:nvPicPr>
              <p:cNvPr id="87" name="Picture 8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88" name="Picture 8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90" name="Rectangle 89"/>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86" name="TextBox 85"/>
            <p:cNvSpPr txBox="1"/>
            <p:nvPr/>
          </p:nvSpPr>
          <p:spPr>
            <a:xfrm>
              <a:off x="7828682" y="5422449"/>
              <a:ext cx="922047" cy="369332"/>
            </a:xfrm>
            <a:prstGeom prst="rect">
              <a:avLst/>
            </a:prstGeom>
            <a:noFill/>
          </p:spPr>
          <p:txBody>
            <a:bodyPr wrap="none" rtlCol="0">
              <a:spAutoFit/>
            </a:bodyPr>
            <a:lstStyle/>
            <a:p>
              <a:r>
                <a:rPr lang="en-US" b="1" dirty="0"/>
                <a:t>Click 2</a:t>
              </a:r>
            </a:p>
          </p:txBody>
        </p:sp>
      </p:grpSp>
      <p:grpSp>
        <p:nvGrpSpPr>
          <p:cNvPr id="91" name="Group 90"/>
          <p:cNvGrpSpPr/>
          <p:nvPr/>
        </p:nvGrpSpPr>
        <p:grpSpPr>
          <a:xfrm>
            <a:off x="1559400" y="1821586"/>
            <a:ext cx="2132403" cy="1608519"/>
            <a:chOff x="6618326" y="4186831"/>
            <a:chExt cx="2132403" cy="1608519"/>
          </a:xfrm>
        </p:grpSpPr>
        <p:sp>
          <p:nvSpPr>
            <p:cNvPr id="92" name="Rectangle 91"/>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93"/>
            <p:cNvGrpSpPr/>
            <p:nvPr/>
          </p:nvGrpSpPr>
          <p:grpSpPr>
            <a:xfrm>
              <a:off x="6680508" y="4299021"/>
              <a:ext cx="1689235" cy="1312112"/>
              <a:chOff x="6680508" y="4267489"/>
              <a:chExt cx="1689235" cy="1312112"/>
            </a:xfrm>
          </p:grpSpPr>
          <p:pic>
            <p:nvPicPr>
              <p:cNvPr id="96" name="Picture 9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97" name="Picture 9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98" name="Picture 9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grpSp>
        <p:sp>
          <p:nvSpPr>
            <p:cNvPr id="95" name="TextBox 94"/>
            <p:cNvSpPr txBox="1"/>
            <p:nvPr/>
          </p:nvSpPr>
          <p:spPr>
            <a:xfrm>
              <a:off x="7828682" y="5422449"/>
              <a:ext cx="922047" cy="369332"/>
            </a:xfrm>
            <a:prstGeom prst="rect">
              <a:avLst/>
            </a:prstGeom>
            <a:noFill/>
          </p:spPr>
          <p:txBody>
            <a:bodyPr wrap="none" rtlCol="0">
              <a:spAutoFit/>
            </a:bodyPr>
            <a:lstStyle/>
            <a:p>
              <a:r>
                <a:rPr lang="en-US" b="1" dirty="0"/>
                <a:t>Click 1</a:t>
              </a:r>
            </a:p>
          </p:txBody>
        </p:sp>
      </p:grpSp>
      <p:sp>
        <p:nvSpPr>
          <p:cNvPr id="124"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grpSp>
        <p:nvGrpSpPr>
          <p:cNvPr id="14" name="Group 13"/>
          <p:cNvGrpSpPr/>
          <p:nvPr/>
        </p:nvGrpSpPr>
        <p:grpSpPr>
          <a:xfrm>
            <a:off x="742184" y="4879427"/>
            <a:ext cx="3126748" cy="1323439"/>
            <a:chOff x="742184" y="4879427"/>
            <a:chExt cx="3126748" cy="1323439"/>
          </a:xfrm>
        </p:grpSpPr>
        <p:sp>
          <p:nvSpPr>
            <p:cNvPr id="9" name="Rectangle 8"/>
            <p:cNvSpPr/>
            <p:nvPr/>
          </p:nvSpPr>
          <p:spPr>
            <a:xfrm>
              <a:off x="742184" y="4879427"/>
              <a:ext cx="3126748" cy="1323439"/>
            </a:xfrm>
            <a:prstGeom prst="rect">
              <a:avLst/>
            </a:prstGeom>
          </p:spPr>
          <p:txBody>
            <a:bodyPr wrap="square">
              <a:spAutoFit/>
            </a:bodyPr>
            <a:lstStyle/>
            <a:p>
              <a:pPr>
                <a:lnSpc>
                  <a:spcPct val="200000"/>
                </a:lnSpc>
              </a:pPr>
              <a:r>
                <a:rPr lang="en-US" sz="2000" dirty="0">
                  <a:solidFill>
                    <a:schemeClr val="tx2"/>
                  </a:solidFill>
                </a:rPr>
                <a:t>V</a:t>
              </a:r>
              <a:r>
                <a:rPr lang="en-US" sz="2000" baseline="30000" dirty="0">
                  <a:solidFill>
                    <a:schemeClr val="tx2"/>
                  </a:solidFill>
                </a:rPr>
                <a:t>i</a:t>
              </a:r>
              <a:r>
                <a:rPr lang="en-US" sz="2000" dirty="0">
                  <a:solidFill>
                    <a:schemeClr val="tx2"/>
                  </a:solidFill>
                </a:rPr>
                <a:t> =  min(</a:t>
              </a:r>
              <a:r>
                <a:rPr lang="en-US" sz="2000" dirty="0" err="1">
                  <a:solidFill>
                    <a:schemeClr val="tx2"/>
                  </a:solidFill>
                </a:rPr>
                <a:t>V</a:t>
              </a:r>
              <a:r>
                <a:rPr lang="en-US" sz="2000" baseline="-25000" dirty="0" err="1">
                  <a:solidFill>
                    <a:schemeClr val="tx2"/>
                  </a:solidFill>
                </a:rPr>
                <a:t>j</a:t>
              </a:r>
              <a:r>
                <a:rPr lang="en-US" sz="2000" baseline="-25000" dirty="0">
                  <a:solidFill>
                    <a:schemeClr val="tx2"/>
                  </a:solidFill>
                </a:rPr>
                <a:t> </a:t>
              </a:r>
              <a:r>
                <a:rPr lang="en-US" sz="2000" dirty="0">
                  <a:solidFill>
                    <a:schemeClr val="tx2"/>
                  </a:solidFill>
                </a:rPr>
                <a:t>)</a:t>
              </a:r>
            </a:p>
            <a:p>
              <a:pPr>
                <a:lnSpc>
                  <a:spcPct val="200000"/>
                </a:lnSpc>
              </a:pPr>
              <a:r>
                <a:rPr lang="en-US" sz="2000" dirty="0">
                  <a:solidFill>
                    <a:schemeClr val="tx2"/>
                  </a:solidFill>
                </a:rPr>
                <a:t>     =  </a:t>
              </a:r>
              <a:r>
                <a:rPr lang="en-US" sz="2000" dirty="0" err="1">
                  <a:solidFill>
                    <a:schemeClr val="tx2"/>
                  </a:solidFill>
                </a:rPr>
                <a:t>i</a:t>
              </a:r>
              <a:r>
                <a:rPr lang="en-US" sz="2000" baseline="30000" dirty="0" err="1">
                  <a:solidFill>
                    <a:schemeClr val="tx2"/>
                  </a:solidFill>
                </a:rPr>
                <a:t>th</a:t>
              </a:r>
              <a:r>
                <a:rPr lang="en-US" sz="2000" dirty="0">
                  <a:solidFill>
                    <a:schemeClr val="tx2"/>
                  </a:solidFill>
                </a:rPr>
                <a:t> order statistic, V</a:t>
              </a:r>
              <a:r>
                <a:rPr lang="en-US" sz="2000" baseline="30000" dirty="0">
                  <a:solidFill>
                    <a:schemeClr val="tx2"/>
                  </a:solidFill>
                </a:rPr>
                <a:t>(</a:t>
              </a:r>
              <a:r>
                <a:rPr lang="en-US" sz="2000" baseline="30000" dirty="0" err="1">
                  <a:solidFill>
                    <a:schemeClr val="tx2"/>
                  </a:solidFill>
                </a:rPr>
                <a:t>i</a:t>
              </a:r>
              <a:r>
                <a:rPr lang="en-US" sz="2000" baseline="30000" dirty="0">
                  <a:solidFill>
                    <a:schemeClr val="tx2"/>
                  </a:solidFill>
                </a:rPr>
                <a:t>)</a:t>
              </a:r>
              <a:endParaRPr lang="en-US" sz="2000" dirty="0">
                <a:solidFill>
                  <a:schemeClr val="tx2"/>
                </a:solidFill>
              </a:endParaRPr>
            </a:p>
          </p:txBody>
        </p:sp>
        <p:sp>
          <p:nvSpPr>
            <p:cNvPr id="13" name="TextBox 12"/>
            <p:cNvSpPr txBox="1"/>
            <p:nvPr/>
          </p:nvSpPr>
          <p:spPr>
            <a:xfrm>
              <a:off x="1319255" y="5313680"/>
              <a:ext cx="591829" cy="369332"/>
            </a:xfrm>
            <a:prstGeom prst="rect">
              <a:avLst/>
            </a:prstGeom>
            <a:noFill/>
          </p:spPr>
          <p:txBody>
            <a:bodyPr wrap="none" rtlCol="0">
              <a:spAutoFit/>
            </a:bodyPr>
            <a:lstStyle/>
            <a:p>
              <a:r>
                <a:rPr lang="en-US" dirty="0">
                  <a:solidFill>
                    <a:schemeClr val="tx2"/>
                  </a:solidFill>
                </a:rPr>
                <a:t>j ∊ S</a:t>
              </a:r>
            </a:p>
          </p:txBody>
        </p:sp>
      </p:grpSp>
      <p:grpSp>
        <p:nvGrpSpPr>
          <p:cNvPr id="15" name="Group 14"/>
          <p:cNvGrpSpPr/>
          <p:nvPr/>
        </p:nvGrpSpPr>
        <p:grpSpPr>
          <a:xfrm>
            <a:off x="5953178" y="4762951"/>
            <a:ext cx="3126748" cy="1590693"/>
            <a:chOff x="5953178" y="4762951"/>
            <a:chExt cx="3126748" cy="1590693"/>
          </a:xfrm>
        </p:grpSpPr>
        <mc:AlternateContent xmlns:mc="http://schemas.openxmlformats.org/markup-compatibility/2006" xmlns:a14="http://schemas.microsoft.com/office/drawing/2010/main">
          <mc:Choice Requires="a14">
            <p:sp>
              <p:nvSpPr>
                <p:cNvPr id="64" name="Rectangle 63"/>
                <p:cNvSpPr/>
                <p:nvPr/>
              </p:nvSpPr>
              <p:spPr>
                <a:xfrm>
                  <a:off x="5953178" y="4762951"/>
                  <a:ext cx="3126748" cy="1580433"/>
                </a:xfrm>
                <a:prstGeom prst="rect">
                  <a:avLst/>
                </a:prstGeom>
              </p:spPr>
              <p:txBody>
                <a:bodyPr wrap="square">
                  <a:spAutoFit/>
                </a:bodyPr>
                <a:lstStyle/>
                <a:p>
                  <a:pPr>
                    <a:lnSpc>
                      <a:spcPct val="200000"/>
                    </a:lnSpc>
                  </a:pPr>
                  <a:r>
                    <a:rPr lang="en-US" sz="2000" dirty="0">
                      <a:solidFill>
                        <a:schemeClr val="tx2"/>
                      </a:solidFill>
                    </a:rPr>
                    <a:t>V</a:t>
                  </a:r>
                  <a:r>
                    <a:rPr lang="en-US" sz="2000" baseline="30000" dirty="0">
                      <a:solidFill>
                        <a:schemeClr val="tx2"/>
                      </a:solidFill>
                    </a:rPr>
                    <a:t>i</a:t>
                  </a:r>
                  <a:r>
                    <a:rPr lang="en-US" sz="2000" dirty="0">
                      <a:solidFill>
                        <a:schemeClr val="tx2"/>
                      </a:solidFill>
                    </a:rPr>
                    <a:t> =  </a:t>
                  </a:r>
                  <a:r>
                    <a:rPr lang="en-US" sz="2000" dirty="0" err="1">
                      <a:solidFill>
                        <a:schemeClr val="tx2"/>
                      </a:solidFill>
                    </a:rPr>
                    <a:t>avg</a:t>
                  </a:r>
                  <a:r>
                    <a:rPr lang="en-US" sz="2000" dirty="0">
                      <a:solidFill>
                        <a:schemeClr val="tx2"/>
                      </a:solidFill>
                    </a:rPr>
                    <a:t>(</a:t>
                  </a:r>
                  <a:r>
                    <a:rPr lang="en-US" sz="2000" dirty="0" err="1">
                      <a:solidFill>
                        <a:schemeClr val="tx2"/>
                      </a:solidFill>
                    </a:rPr>
                    <a:t>V</a:t>
                  </a:r>
                  <a:r>
                    <a:rPr lang="en-US" sz="2000" baseline="-25000" dirty="0" err="1">
                      <a:solidFill>
                        <a:schemeClr val="tx2"/>
                      </a:solidFill>
                    </a:rPr>
                    <a:t>j</a:t>
                  </a:r>
                  <a:r>
                    <a:rPr lang="en-US" sz="2000" dirty="0">
                      <a:solidFill>
                        <a:schemeClr val="tx2"/>
                      </a:solidFill>
                    </a:rPr>
                    <a:t>)</a:t>
                  </a:r>
                </a:p>
                <a:p>
                  <a:pPr>
                    <a:lnSpc>
                      <a:spcPct val="200000"/>
                    </a:lnSpc>
                  </a:pPr>
                  <a:r>
                    <a:rPr lang="en-US" sz="2000" dirty="0">
                      <a:solidFill>
                        <a:schemeClr val="tx2"/>
                      </a:solidFill>
                    </a:rPr>
                    <a:t>     =  </a:t>
                  </a:r>
                  <a14:m>
                    <m:oMath xmlns:m="http://schemas.openxmlformats.org/officeDocument/2006/math">
                      <m:f>
                        <m:fPr>
                          <m:ctrlPr>
                            <a:rPr lang="mr-IN" sz="2000" i="1" smtClean="0">
                              <a:solidFill>
                                <a:schemeClr val="tx2"/>
                              </a:solidFill>
                              <a:latin typeface="Cambria Math" panose="02040503050406030204" pitchFamily="18" charset="0"/>
                            </a:rPr>
                          </m:ctrlPr>
                        </m:fPr>
                        <m:num>
                          <m:r>
                            <a:rPr lang="en-US" sz="2000" b="0" i="1" smtClean="0">
                              <a:solidFill>
                                <a:schemeClr val="tx2"/>
                              </a:solidFill>
                              <a:latin typeface="Cambria Math" charset="0"/>
                            </a:rPr>
                            <m:t>1</m:t>
                          </m:r>
                        </m:num>
                        <m:den>
                          <m:r>
                            <a:rPr lang="en-US" sz="2000" b="0" i="1" smtClean="0">
                              <a:solidFill>
                                <a:schemeClr val="tx2"/>
                              </a:solidFill>
                              <a:latin typeface="Cambria Math" charset="0"/>
                            </a:rPr>
                            <m:t>𝑖</m:t>
                          </m:r>
                        </m:den>
                      </m:f>
                      <m:nary>
                        <m:naryPr>
                          <m:chr m:val="∑"/>
                          <m:subHide m:val="on"/>
                          <m:supHide m:val="on"/>
                          <m:ctrlPr>
                            <a:rPr lang="is-IS" sz="2000" i="1">
                              <a:solidFill>
                                <a:schemeClr val="tx2"/>
                              </a:solidFill>
                              <a:latin typeface="Cambria Math" panose="02040503050406030204" pitchFamily="18" charset="0"/>
                            </a:rPr>
                          </m:ctrlPr>
                        </m:naryPr>
                        <m:sub/>
                        <m:sup/>
                        <m:e>
                          <m:r>
                            <m:rPr>
                              <m:nor/>
                            </m:rPr>
                            <a:rPr lang="en-US" sz="2000" dirty="0">
                              <a:solidFill>
                                <a:schemeClr val="tx2"/>
                              </a:solidFill>
                            </a:rPr>
                            <m:t>V</m:t>
                          </m:r>
                          <m:r>
                            <m:rPr>
                              <m:nor/>
                            </m:rPr>
                            <a:rPr lang="en-US" sz="2000" baseline="30000" dirty="0">
                              <a:solidFill>
                                <a:schemeClr val="tx2"/>
                              </a:solidFill>
                            </a:rPr>
                            <m:t>(</m:t>
                          </m:r>
                          <m:r>
                            <m:rPr>
                              <m:nor/>
                            </m:rPr>
                            <a:rPr lang="en-US" sz="2000" b="0" i="0" baseline="30000" dirty="0" smtClean="0">
                              <a:solidFill>
                                <a:schemeClr val="tx2"/>
                              </a:solidFill>
                            </a:rPr>
                            <m:t>j</m:t>
                          </m:r>
                          <m:r>
                            <m:rPr>
                              <m:nor/>
                            </m:rPr>
                            <a:rPr lang="en-US" sz="2000" baseline="30000" dirty="0">
                              <a:solidFill>
                                <a:schemeClr val="tx2"/>
                              </a:solidFill>
                            </a:rPr>
                            <m:t>) </m:t>
                          </m:r>
                        </m:e>
                      </m:nary>
                    </m:oMath>
                  </a14:m>
                  <a:endParaRPr lang="en-US" sz="2000" dirty="0">
                    <a:solidFill>
                      <a:schemeClr val="tx2"/>
                    </a:solidFill>
                  </a:endParaRPr>
                </a:p>
              </p:txBody>
            </p:sp>
          </mc:Choice>
          <mc:Fallback xmlns="">
            <p:sp>
              <p:nvSpPr>
                <p:cNvPr id="64" name="Rectangle 63"/>
                <p:cNvSpPr>
                  <a:spLocks noRot="1" noChangeAspect="1" noMove="1" noResize="1" noEditPoints="1" noAdjustHandles="1" noChangeArrowheads="1" noChangeShapeType="1" noTextEdit="1"/>
                </p:cNvSpPr>
                <p:nvPr/>
              </p:nvSpPr>
              <p:spPr>
                <a:xfrm>
                  <a:off x="5953178" y="4762951"/>
                  <a:ext cx="3126748" cy="1580433"/>
                </a:xfrm>
                <a:prstGeom prst="rect">
                  <a:avLst/>
                </a:prstGeom>
                <a:blipFill rotWithShape="0">
                  <a:blip r:embed="rId6"/>
                  <a:stretch>
                    <a:fillRect l="-2148" b="-34615"/>
                  </a:stretch>
                </a:blipFill>
              </p:spPr>
              <p:txBody>
                <a:bodyPr/>
                <a:lstStyle/>
                <a:p>
                  <a:r>
                    <a:rPr lang="en-US">
                      <a:noFill/>
                    </a:rPr>
                    <a:t> </a:t>
                  </a:r>
                </a:p>
              </p:txBody>
            </p:sp>
          </mc:Fallback>
        </mc:AlternateContent>
        <p:sp>
          <p:nvSpPr>
            <p:cNvPr id="125" name="TextBox 124"/>
            <p:cNvSpPr txBox="1"/>
            <p:nvPr/>
          </p:nvSpPr>
          <p:spPr>
            <a:xfrm>
              <a:off x="6529114" y="5262253"/>
              <a:ext cx="591829" cy="369332"/>
            </a:xfrm>
            <a:prstGeom prst="rect">
              <a:avLst/>
            </a:prstGeom>
            <a:noFill/>
          </p:spPr>
          <p:txBody>
            <a:bodyPr wrap="none" rtlCol="0">
              <a:spAutoFit/>
            </a:bodyPr>
            <a:lstStyle/>
            <a:p>
              <a:r>
                <a:rPr lang="en-US" dirty="0">
                  <a:solidFill>
                    <a:schemeClr val="tx2"/>
                  </a:solidFill>
                </a:rPr>
                <a:t>j ∊ S</a:t>
              </a:r>
            </a:p>
          </p:txBody>
        </p:sp>
        <p:sp>
          <p:nvSpPr>
            <p:cNvPr id="126" name="TextBox 125"/>
            <p:cNvSpPr txBox="1"/>
            <p:nvPr/>
          </p:nvSpPr>
          <p:spPr>
            <a:xfrm>
              <a:off x="6735640" y="6015090"/>
              <a:ext cx="545342" cy="338554"/>
            </a:xfrm>
            <a:prstGeom prst="rect">
              <a:avLst/>
            </a:prstGeom>
            <a:noFill/>
          </p:spPr>
          <p:txBody>
            <a:bodyPr wrap="none" rtlCol="0">
              <a:spAutoFit/>
            </a:bodyPr>
            <a:lstStyle/>
            <a:p>
              <a:r>
                <a:rPr lang="en-US" sz="1600" dirty="0">
                  <a:solidFill>
                    <a:schemeClr val="tx2"/>
                  </a:solidFill>
                </a:rPr>
                <a:t>j ∊ S</a:t>
              </a:r>
            </a:p>
          </p:txBody>
        </p:sp>
      </p:grpSp>
    </p:spTree>
    <p:extLst>
      <p:ext uri="{BB962C8B-B14F-4D97-AF65-F5344CB8AC3E}">
        <p14:creationId xmlns:p14="http://schemas.microsoft.com/office/powerpoint/2010/main" val="1147180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7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a:extLst>
              <a:ext uri="{FF2B5EF4-FFF2-40B4-BE49-F238E27FC236}">
                <a16:creationId xmlns:a16="http://schemas.microsoft.com/office/drawing/2014/main" id="{3F5E58C9-789F-48D0-AD07-0D03CDBEA361}"/>
              </a:ext>
            </a:extLst>
          </p:cNvPr>
          <p:cNvSpPr txBox="1"/>
          <p:nvPr/>
        </p:nvSpPr>
        <p:spPr>
          <a:xfrm>
            <a:off x="611258" y="3149281"/>
            <a:ext cx="7863840" cy="1615827"/>
          </a:xfrm>
          <a:prstGeom prst="rect">
            <a:avLst/>
          </a:prstGeom>
          <a:noFill/>
        </p:spPr>
        <p:txBody>
          <a:bodyPr wrap="square" rtlCol="0">
            <a:spAutoFit/>
          </a:bodyPr>
          <a:lstStyle/>
          <a:p>
            <a:pPr>
              <a:spcBef>
                <a:spcPts val="1200"/>
              </a:spcBef>
              <a:spcAft>
                <a:spcPts val="600"/>
              </a:spcAft>
            </a:pPr>
            <a:r>
              <a:rPr lang="en-US" sz="2000" dirty="0">
                <a:solidFill>
                  <a:schemeClr val="tx2"/>
                </a:solidFill>
              </a:rPr>
              <a:t>Values opaque products as functions of outcomes.</a:t>
            </a:r>
          </a:p>
          <a:p>
            <a:pPr marL="342900" indent="-342900">
              <a:buBlip>
                <a:blip r:embed="rId3"/>
              </a:buBlip>
            </a:pPr>
            <a:r>
              <a:rPr lang="en-US" b="1" i="1" dirty="0">
                <a:solidFill>
                  <a:schemeClr val="tx2"/>
                </a:solidFill>
              </a:rPr>
              <a:t>Pessimistic</a:t>
            </a:r>
            <a:r>
              <a:rPr lang="en-US" dirty="0">
                <a:solidFill>
                  <a:schemeClr val="tx2"/>
                </a:solidFill>
              </a:rPr>
              <a:t>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minimum of outcomes.</a:t>
            </a:r>
          </a:p>
          <a:p>
            <a:pPr marL="342900" indent="-342900">
              <a:buBlip>
                <a:blip r:embed="rId3"/>
              </a:buBlip>
            </a:pPr>
            <a:r>
              <a:rPr lang="en-US" i="1" dirty="0">
                <a:solidFill>
                  <a:schemeClr val="tx2"/>
                </a:solidFill>
              </a:rPr>
              <a:t>Risk-Neutral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average of outcomes.</a:t>
            </a:r>
          </a:p>
          <a:p>
            <a:pPr marL="342900" indent="-342900">
              <a:buBlip>
                <a:blip r:embed="rId3"/>
              </a:buBlip>
            </a:pPr>
            <a:endParaRPr lang="en-US" dirty="0">
              <a:solidFill>
                <a:schemeClr val="tx2"/>
              </a:solidFill>
            </a:endParaRPr>
          </a:p>
          <a:p>
            <a:pPr marL="342900" indent="-342900">
              <a:buBlip>
                <a:blip r:embed="rId3"/>
              </a:buBlip>
            </a:pPr>
            <a:endParaRPr lang="en-US" b="1" dirty="0">
              <a:solidFill>
                <a:schemeClr val="tx1"/>
              </a:solidFill>
            </a:endParaRPr>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Opaque Selling Model</a:t>
            </a:r>
          </a:p>
        </p:txBody>
      </p:sp>
      <p:sp>
        <p:nvSpPr>
          <p:cNvPr id="5" name="TextBox 4"/>
          <p:cNvSpPr txBox="1"/>
          <p:nvPr/>
        </p:nvSpPr>
        <p:spPr>
          <a:xfrm>
            <a:off x="3000041" y="4254092"/>
            <a:ext cx="951300" cy="369332"/>
          </a:xfrm>
          <a:prstGeom prst="rect">
            <a:avLst/>
          </a:prstGeom>
          <a:noFill/>
        </p:spPr>
        <p:txBody>
          <a:bodyPr wrap="square" rtlCol="0">
            <a:spAutoFit/>
          </a:bodyPr>
          <a:lstStyle/>
          <a:p>
            <a:r>
              <a:rPr lang="en-US" dirty="0">
                <a:solidFill>
                  <a:srgbClr val="C00000"/>
                </a:solidFill>
              </a:rPr>
              <a:t>7</a:t>
            </a:r>
            <a:r>
              <a:rPr lang="en-US" dirty="0">
                <a:solidFill>
                  <a:schemeClr val="accent6">
                    <a:lumMod val="75000"/>
                  </a:schemeClr>
                </a:solidFill>
              </a:rPr>
              <a:t> </a:t>
            </a:r>
            <a:r>
              <a:rPr lang="mr-IN" dirty="0">
                <a:solidFill>
                  <a:schemeClr val="tx2"/>
                </a:solidFill>
              </a:rPr>
              <a:t>–</a:t>
            </a:r>
            <a:r>
              <a:rPr lang="en-US" dirty="0">
                <a:solidFill>
                  <a:schemeClr val="tx2"/>
                </a:solidFill>
              </a:rPr>
              <a:t> 5.99</a:t>
            </a:r>
          </a:p>
        </p:txBody>
      </p:sp>
      <p:sp>
        <p:nvSpPr>
          <p:cNvPr id="35" name="TextBox 34"/>
          <p:cNvSpPr txBox="1"/>
          <p:nvPr/>
        </p:nvSpPr>
        <p:spPr>
          <a:xfrm>
            <a:off x="4804061" y="4259836"/>
            <a:ext cx="1461395" cy="369332"/>
          </a:xfrm>
          <a:prstGeom prst="rect">
            <a:avLst/>
          </a:prstGeom>
          <a:noFill/>
        </p:spPr>
        <p:txBody>
          <a:bodyPr wrap="square" rtlCol="0">
            <a:spAutoFit/>
          </a:bodyPr>
          <a:lstStyle/>
          <a:p>
            <a:r>
              <a:rPr lang="en-US" dirty="0">
                <a:solidFill>
                  <a:schemeClr val="tx2"/>
                </a:solidFill>
              </a:rPr>
              <a:t>min(</a:t>
            </a:r>
            <a:r>
              <a:rPr lang="en-US" dirty="0">
                <a:solidFill>
                  <a:srgbClr val="C00000"/>
                </a:solidFill>
              </a:rPr>
              <a:t>7</a:t>
            </a:r>
            <a:r>
              <a:rPr lang="en-US" dirty="0">
                <a:solidFill>
                  <a:schemeClr val="tx2"/>
                </a:solidFill>
              </a:rPr>
              <a:t>,</a:t>
            </a:r>
            <a:r>
              <a:rPr lang="en-US" dirty="0">
                <a:solidFill>
                  <a:srgbClr val="00B0F0"/>
                </a:solidFill>
              </a:rPr>
              <a:t>5</a:t>
            </a:r>
            <a:r>
              <a:rPr lang="en-US" dirty="0">
                <a:solidFill>
                  <a:schemeClr val="tx2"/>
                </a:solidFill>
              </a:rPr>
              <a:t>)</a:t>
            </a:r>
            <a:r>
              <a:rPr lang="en-US" dirty="0">
                <a:solidFill>
                  <a:schemeClr val="accent6">
                    <a:lumMod val="75000"/>
                  </a:schemeClr>
                </a:solidFill>
              </a:rPr>
              <a:t> </a:t>
            </a:r>
            <a:r>
              <a:rPr lang="en-US" dirty="0">
                <a:solidFill>
                  <a:schemeClr val="tx2"/>
                </a:solidFill>
              </a:rPr>
              <a:t>- 5</a:t>
            </a:r>
          </a:p>
        </p:txBody>
      </p:sp>
      <p:sp>
        <p:nvSpPr>
          <p:cNvPr id="38" name="TextBox 37"/>
          <p:cNvSpPr txBox="1"/>
          <p:nvPr/>
        </p:nvSpPr>
        <p:spPr>
          <a:xfrm>
            <a:off x="6878399" y="4258394"/>
            <a:ext cx="1650141" cy="369332"/>
          </a:xfrm>
          <a:prstGeom prst="rect">
            <a:avLst/>
          </a:prstGeom>
          <a:noFill/>
        </p:spPr>
        <p:txBody>
          <a:bodyPr wrap="square" rtlCol="0">
            <a:spAutoFit/>
          </a:bodyPr>
          <a:lstStyle/>
          <a:p>
            <a:r>
              <a:rPr lang="en-US" dirty="0">
                <a:solidFill>
                  <a:schemeClr val="tx2"/>
                </a:solidFill>
              </a:rPr>
              <a:t>min(</a:t>
            </a:r>
            <a:r>
              <a:rPr lang="en-US" dirty="0">
                <a:solidFill>
                  <a:srgbClr val="C00000"/>
                </a:solidFill>
              </a:rPr>
              <a:t>7</a:t>
            </a:r>
            <a:r>
              <a:rPr lang="en-US" dirty="0">
                <a:solidFill>
                  <a:schemeClr val="tx2"/>
                </a:solidFill>
              </a:rPr>
              <a:t>,</a:t>
            </a:r>
            <a:r>
              <a:rPr lang="en-US" dirty="0">
                <a:solidFill>
                  <a:srgbClr val="00B0F0"/>
                </a:solidFill>
              </a:rPr>
              <a:t>5</a:t>
            </a:r>
            <a:r>
              <a:rPr lang="en-US" dirty="0">
                <a:solidFill>
                  <a:srgbClr val="C00000"/>
                </a:solidFill>
              </a:rPr>
              <a:t>,</a:t>
            </a:r>
            <a:r>
              <a:rPr lang="en-US" dirty="0">
                <a:solidFill>
                  <a:schemeClr val="accent6"/>
                </a:solidFill>
              </a:rPr>
              <a:t>3</a:t>
            </a:r>
            <a:r>
              <a:rPr lang="en-US" dirty="0">
                <a:solidFill>
                  <a:schemeClr val="tx2"/>
                </a:solidFill>
              </a:rPr>
              <a:t>)</a:t>
            </a:r>
            <a:r>
              <a:rPr lang="en-US" dirty="0">
                <a:solidFill>
                  <a:schemeClr val="accent6">
                    <a:lumMod val="75000"/>
                  </a:schemeClr>
                </a:solidFill>
              </a:rPr>
              <a:t> </a:t>
            </a:r>
            <a:r>
              <a:rPr lang="en-US" dirty="0">
                <a:solidFill>
                  <a:schemeClr val="tx2"/>
                </a:solidFill>
              </a:rPr>
              <a:t>- 2</a:t>
            </a:r>
          </a:p>
        </p:txBody>
      </p:sp>
      <p:sp>
        <p:nvSpPr>
          <p:cNvPr id="41" name="Rectangle: Rounded Corners 63">
            <a:extLst>
              <a:ext uri="{FF2B5EF4-FFF2-40B4-BE49-F238E27FC236}">
                <a16:creationId xmlns:a16="http://schemas.microsoft.com/office/drawing/2014/main" id="{E12475D8-1991-4AC1-9A17-B4804E4453E3}"/>
              </a:ext>
            </a:extLst>
          </p:cNvPr>
          <p:cNvSpPr/>
          <p:nvPr/>
        </p:nvSpPr>
        <p:spPr>
          <a:xfrm>
            <a:off x="2700000" y="4632737"/>
            <a:ext cx="2087410" cy="1621288"/>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5E58C9-789F-48D0-AD07-0D03CDBEA361}"/>
              </a:ext>
            </a:extLst>
          </p:cNvPr>
          <p:cNvSpPr txBox="1"/>
          <p:nvPr/>
        </p:nvSpPr>
        <p:spPr>
          <a:xfrm>
            <a:off x="651510" y="1669837"/>
            <a:ext cx="7863840" cy="1585049"/>
          </a:xfrm>
          <a:prstGeom prst="rect">
            <a:avLst/>
          </a:prstGeom>
          <a:noFill/>
        </p:spPr>
        <p:txBody>
          <a:bodyPr wrap="square" rtlCol="0">
            <a:spAutoFit/>
          </a:bodyPr>
          <a:lstStyle/>
          <a:p>
            <a:pPr>
              <a:spcBef>
                <a:spcPts val="1200"/>
              </a:spcBef>
              <a:spcAft>
                <a:spcPts val="600"/>
              </a:spcAft>
            </a:pPr>
            <a:r>
              <a:rPr lang="en-US" sz="2000" dirty="0">
                <a:solidFill>
                  <a:schemeClr val="tx2"/>
                </a:solidFill>
              </a:rPr>
              <a:t>N products of sizes 1 through N.</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Price p</a:t>
            </a:r>
            <a:r>
              <a:rPr lang="en-US" baseline="30000" dirty="0">
                <a:solidFill>
                  <a:schemeClr val="tx2"/>
                </a:solidFill>
              </a:rPr>
              <a:t>i</a:t>
            </a:r>
            <a:r>
              <a:rPr lang="en-US" dirty="0">
                <a:solidFill>
                  <a:schemeClr val="tx2"/>
                </a:solidFill>
              </a:rPr>
              <a:t> for opaque product depends </a:t>
            </a:r>
            <a:r>
              <a:rPr lang="en-US" i="1" dirty="0">
                <a:solidFill>
                  <a:schemeClr val="tx2"/>
                </a:solidFill>
              </a:rPr>
              <a:t>only on size. </a:t>
            </a:r>
          </a:p>
          <a:p>
            <a:pPr marL="342900" indent="-342900">
              <a:buBlip>
                <a:blip r:embed="rId3"/>
              </a:buBlip>
            </a:pPr>
            <a:r>
              <a:rPr lang="en-US" dirty="0">
                <a:solidFill>
                  <a:schemeClr val="tx2"/>
                </a:solidFill>
              </a:rPr>
              <a:t>Purchase product that maximizes utility: V</a:t>
            </a:r>
            <a:r>
              <a:rPr lang="en-US" baseline="30000" dirty="0">
                <a:solidFill>
                  <a:schemeClr val="tx2"/>
                </a:solidFill>
              </a:rPr>
              <a:t>i</a:t>
            </a:r>
            <a:r>
              <a:rPr lang="en-US" dirty="0">
                <a:solidFill>
                  <a:schemeClr val="tx2"/>
                </a:solidFill>
              </a:rPr>
              <a:t> </a:t>
            </a:r>
            <a:r>
              <a:rPr lang="mr-IN" dirty="0">
                <a:solidFill>
                  <a:schemeClr val="tx2"/>
                </a:solidFill>
              </a:rPr>
              <a:t>–</a:t>
            </a:r>
            <a:r>
              <a:rPr lang="en-US" dirty="0">
                <a:solidFill>
                  <a:schemeClr val="tx2"/>
                </a:solidFill>
              </a:rPr>
              <a:t> p</a:t>
            </a:r>
            <a:r>
              <a:rPr lang="en-US" baseline="30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pic>
        <p:nvPicPr>
          <p:cNvPr id="45" name="Picture 4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7346" y="4604429"/>
            <a:ext cx="596720" cy="1912564"/>
          </a:xfrm>
          <a:prstGeom prst="rect">
            <a:avLst/>
          </a:prstGeom>
        </p:spPr>
      </p:pic>
      <p:sp>
        <p:nvSpPr>
          <p:cNvPr id="74" name="TextBox 73"/>
          <p:cNvSpPr txBox="1"/>
          <p:nvPr/>
        </p:nvSpPr>
        <p:spPr>
          <a:xfrm>
            <a:off x="1379841" y="4224775"/>
            <a:ext cx="800219" cy="369332"/>
          </a:xfrm>
          <a:prstGeom prst="rect">
            <a:avLst/>
          </a:prstGeom>
          <a:noFill/>
        </p:spPr>
        <p:txBody>
          <a:bodyPr wrap="none" rtlCol="0">
            <a:spAutoFit/>
          </a:bodyPr>
          <a:lstStyle/>
          <a:p>
            <a:r>
              <a:rPr lang="en-US" dirty="0">
                <a:solidFill>
                  <a:srgbClr val="C00000"/>
                </a:solidFill>
              </a:rPr>
              <a:t>7</a:t>
            </a:r>
            <a:r>
              <a:rPr lang="en-US" baseline="-25000" dirty="0"/>
              <a:t> </a:t>
            </a:r>
            <a:r>
              <a:rPr lang="en-US" dirty="0"/>
              <a:t>, </a:t>
            </a:r>
            <a:r>
              <a:rPr lang="en-US" dirty="0">
                <a:solidFill>
                  <a:schemeClr val="accent5">
                    <a:lumMod val="75000"/>
                  </a:schemeClr>
                </a:solidFill>
              </a:rPr>
              <a:t>5</a:t>
            </a:r>
            <a:r>
              <a:rPr lang="en-US" dirty="0"/>
              <a:t> ,</a:t>
            </a:r>
            <a:r>
              <a:rPr lang="en-US" dirty="0">
                <a:solidFill>
                  <a:schemeClr val="accent6">
                    <a:lumMod val="75000"/>
                  </a:schemeClr>
                </a:solidFill>
              </a:rPr>
              <a:t>3</a:t>
            </a:r>
          </a:p>
        </p:txBody>
      </p:sp>
      <p:sp>
        <p:nvSpPr>
          <p:cNvPr id="40" name="Rectangle 39"/>
          <p:cNvSpPr/>
          <p:nvPr/>
        </p:nvSpPr>
        <p:spPr>
          <a:xfrm rot="19410238">
            <a:off x="3952175" y="4253368"/>
            <a:ext cx="603820" cy="199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 </a:t>
            </a:r>
            <a:r>
              <a:rPr lang="en-US" sz="1200">
                <a:solidFill>
                  <a:schemeClr val="tx2"/>
                </a:solidFill>
              </a:rPr>
              <a:t>5.99</a:t>
            </a:r>
            <a:endParaRPr lang="en-US" sz="1200" dirty="0">
              <a:solidFill>
                <a:schemeClr val="tx2"/>
              </a:solidFill>
            </a:endParaRPr>
          </a:p>
        </p:txBody>
      </p:sp>
      <p:sp>
        <p:nvSpPr>
          <p:cNvPr id="48" name="Rectangle 47"/>
          <p:cNvSpPr/>
          <p:nvPr/>
        </p:nvSpPr>
        <p:spPr>
          <a:xfrm rot="19410238">
            <a:off x="6205172" y="4261455"/>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5</a:t>
            </a:r>
          </a:p>
        </p:txBody>
      </p:sp>
      <p:sp>
        <p:nvSpPr>
          <p:cNvPr id="49" name="Rectangle 48"/>
          <p:cNvSpPr/>
          <p:nvPr/>
        </p:nvSpPr>
        <p:spPr>
          <a:xfrm rot="19410238">
            <a:off x="8429193" y="4295317"/>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$ 2</a:t>
            </a:r>
          </a:p>
        </p:txBody>
      </p:sp>
      <p:grpSp>
        <p:nvGrpSpPr>
          <p:cNvPr id="50" name="Group 49"/>
          <p:cNvGrpSpPr/>
          <p:nvPr/>
        </p:nvGrpSpPr>
        <p:grpSpPr>
          <a:xfrm>
            <a:off x="6891786" y="4629559"/>
            <a:ext cx="2132403" cy="1608519"/>
            <a:chOff x="6618326" y="4186831"/>
            <a:chExt cx="2132403" cy="1608519"/>
          </a:xfrm>
        </p:grpSpPr>
        <p:sp>
          <p:nvSpPr>
            <p:cNvPr id="51" name="Rectangle 50"/>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p:cNvGrpSpPr/>
            <p:nvPr/>
          </p:nvGrpSpPr>
          <p:grpSpPr>
            <a:xfrm>
              <a:off x="6680508" y="4299021"/>
              <a:ext cx="1689235" cy="1344378"/>
              <a:chOff x="6680508" y="4267489"/>
              <a:chExt cx="1689235" cy="1344378"/>
            </a:xfrm>
          </p:grpSpPr>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56" name="Picture 5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57" name="Rectangle 56"/>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53" name="TextBox 52"/>
            <p:cNvSpPr txBox="1"/>
            <p:nvPr/>
          </p:nvSpPr>
          <p:spPr>
            <a:xfrm>
              <a:off x="7828682" y="5422449"/>
              <a:ext cx="922047" cy="369332"/>
            </a:xfrm>
            <a:prstGeom prst="rect">
              <a:avLst/>
            </a:prstGeom>
            <a:noFill/>
          </p:spPr>
          <p:txBody>
            <a:bodyPr wrap="none" rtlCol="0">
              <a:spAutoFit/>
            </a:bodyPr>
            <a:lstStyle/>
            <a:p>
              <a:r>
                <a:rPr lang="en-US" b="1" dirty="0"/>
                <a:t>Click 3</a:t>
              </a:r>
            </a:p>
          </p:txBody>
        </p:sp>
      </p:grpSp>
      <p:grpSp>
        <p:nvGrpSpPr>
          <p:cNvPr id="58" name="Group 57"/>
          <p:cNvGrpSpPr/>
          <p:nvPr/>
        </p:nvGrpSpPr>
        <p:grpSpPr>
          <a:xfrm>
            <a:off x="4788601" y="4629559"/>
            <a:ext cx="2132403" cy="1608519"/>
            <a:chOff x="6618326" y="4186831"/>
            <a:chExt cx="2132403" cy="1608519"/>
          </a:xfrm>
        </p:grpSpPr>
        <p:sp>
          <p:nvSpPr>
            <p:cNvPr id="59" name="Rectangle 58"/>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p:cNvGrpSpPr/>
            <p:nvPr/>
          </p:nvGrpSpPr>
          <p:grpSpPr>
            <a:xfrm>
              <a:off x="6680508" y="4299021"/>
              <a:ext cx="1689235" cy="1344378"/>
              <a:chOff x="6680508" y="4267489"/>
              <a:chExt cx="1689235" cy="1344378"/>
            </a:xfrm>
          </p:grpSpPr>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64" name="Picture 6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65" name="Rectangle 64"/>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61" name="TextBox 60"/>
            <p:cNvSpPr txBox="1"/>
            <p:nvPr/>
          </p:nvSpPr>
          <p:spPr>
            <a:xfrm>
              <a:off x="7828682" y="5422449"/>
              <a:ext cx="922047" cy="369332"/>
            </a:xfrm>
            <a:prstGeom prst="rect">
              <a:avLst/>
            </a:prstGeom>
            <a:noFill/>
          </p:spPr>
          <p:txBody>
            <a:bodyPr wrap="none" rtlCol="0">
              <a:spAutoFit/>
            </a:bodyPr>
            <a:lstStyle/>
            <a:p>
              <a:r>
                <a:rPr lang="en-US" b="1" dirty="0"/>
                <a:t>Click 2</a:t>
              </a:r>
            </a:p>
          </p:txBody>
        </p:sp>
      </p:grpSp>
      <p:grpSp>
        <p:nvGrpSpPr>
          <p:cNvPr id="66" name="Group 65"/>
          <p:cNvGrpSpPr/>
          <p:nvPr/>
        </p:nvGrpSpPr>
        <p:grpSpPr>
          <a:xfrm>
            <a:off x="2686051" y="4642097"/>
            <a:ext cx="2132403" cy="1608519"/>
            <a:chOff x="6618326" y="4186831"/>
            <a:chExt cx="2132403" cy="1608519"/>
          </a:xfrm>
        </p:grpSpPr>
        <p:sp>
          <p:nvSpPr>
            <p:cNvPr id="67" name="Rectangle 66"/>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p:cNvGrpSpPr/>
            <p:nvPr/>
          </p:nvGrpSpPr>
          <p:grpSpPr>
            <a:xfrm>
              <a:off x="6680508" y="4299021"/>
              <a:ext cx="1689235" cy="1312112"/>
              <a:chOff x="6680508" y="4267489"/>
              <a:chExt cx="1689235" cy="1312112"/>
            </a:xfrm>
          </p:grpSpPr>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72" name="Picture 7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grpSp>
        <p:sp>
          <p:nvSpPr>
            <p:cNvPr id="69" name="TextBox 68"/>
            <p:cNvSpPr txBox="1"/>
            <p:nvPr/>
          </p:nvSpPr>
          <p:spPr>
            <a:xfrm>
              <a:off x="7828682" y="5422449"/>
              <a:ext cx="922047" cy="369332"/>
            </a:xfrm>
            <a:prstGeom prst="rect">
              <a:avLst/>
            </a:prstGeom>
            <a:noFill/>
          </p:spPr>
          <p:txBody>
            <a:bodyPr wrap="none" rtlCol="0">
              <a:spAutoFit/>
            </a:bodyPr>
            <a:lstStyle/>
            <a:p>
              <a:r>
                <a:rPr lang="en-US" b="1" dirty="0"/>
                <a:t>Click 1</a:t>
              </a:r>
            </a:p>
          </p:txBody>
        </p:sp>
      </p:grpSp>
      <p:sp>
        <p:nvSpPr>
          <p:cNvPr id="8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61671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5" grpId="0"/>
      <p:bldP spid="38" grpId="0"/>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3F5E58C9-789F-48D0-AD07-0D03CDBEA361}"/>
              </a:ext>
            </a:extLst>
          </p:cNvPr>
          <p:cNvSpPr txBox="1"/>
          <p:nvPr/>
        </p:nvSpPr>
        <p:spPr>
          <a:xfrm>
            <a:off x="611258" y="3149281"/>
            <a:ext cx="7863840" cy="1615827"/>
          </a:xfrm>
          <a:prstGeom prst="rect">
            <a:avLst/>
          </a:prstGeom>
          <a:noFill/>
        </p:spPr>
        <p:txBody>
          <a:bodyPr wrap="square" rtlCol="0">
            <a:spAutoFit/>
          </a:bodyPr>
          <a:lstStyle/>
          <a:p>
            <a:pPr>
              <a:spcBef>
                <a:spcPts val="1200"/>
              </a:spcBef>
              <a:spcAft>
                <a:spcPts val="600"/>
              </a:spcAft>
            </a:pPr>
            <a:r>
              <a:rPr lang="en-US" sz="2000" dirty="0">
                <a:solidFill>
                  <a:schemeClr val="tx2"/>
                </a:solidFill>
              </a:rPr>
              <a:t>Values opaque products as functions of outcomes.</a:t>
            </a:r>
          </a:p>
          <a:p>
            <a:pPr marL="342900" indent="-342900">
              <a:buBlip>
                <a:blip r:embed="rId3"/>
              </a:buBlip>
            </a:pPr>
            <a:r>
              <a:rPr lang="en-US" i="1" dirty="0">
                <a:solidFill>
                  <a:schemeClr val="tx2"/>
                </a:solidFill>
              </a:rPr>
              <a:t>Pessimistic</a:t>
            </a:r>
            <a:r>
              <a:rPr lang="en-US" dirty="0">
                <a:solidFill>
                  <a:schemeClr val="tx2"/>
                </a:solidFill>
              </a:rPr>
              <a:t>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minimum of outcomes.</a:t>
            </a:r>
          </a:p>
          <a:p>
            <a:pPr marL="342900" indent="-342900">
              <a:buBlip>
                <a:blip r:embed="rId3"/>
              </a:buBlip>
            </a:pPr>
            <a:r>
              <a:rPr lang="en-US" b="1" i="1" dirty="0">
                <a:solidFill>
                  <a:schemeClr val="tx2"/>
                </a:solidFill>
              </a:rPr>
              <a:t>Risk-Neutral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average of outcomes.</a:t>
            </a:r>
          </a:p>
          <a:p>
            <a:pPr marL="342900" indent="-342900">
              <a:buBlip>
                <a:blip r:embed="rId3"/>
              </a:buBlip>
            </a:pPr>
            <a:endParaRPr lang="en-US" dirty="0">
              <a:solidFill>
                <a:schemeClr val="tx2"/>
              </a:solidFill>
            </a:endParaRPr>
          </a:p>
          <a:p>
            <a:pPr marL="342900" indent="-342900">
              <a:buBlip>
                <a:blip r:embed="rId3"/>
              </a:buBlip>
            </a:pPr>
            <a:endParaRPr lang="en-US" b="1" dirty="0">
              <a:solidFill>
                <a:schemeClr val="tx1"/>
              </a:solidFill>
            </a:endParaRPr>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Opaque Selling Model</a:t>
            </a:r>
          </a:p>
        </p:txBody>
      </p:sp>
      <p:sp>
        <p:nvSpPr>
          <p:cNvPr id="43" name="TextBox 42">
            <a:extLst>
              <a:ext uri="{FF2B5EF4-FFF2-40B4-BE49-F238E27FC236}">
                <a16:creationId xmlns:a16="http://schemas.microsoft.com/office/drawing/2014/main" id="{3F5E58C9-789F-48D0-AD07-0D03CDBEA361}"/>
              </a:ext>
            </a:extLst>
          </p:cNvPr>
          <p:cNvSpPr txBox="1"/>
          <p:nvPr/>
        </p:nvSpPr>
        <p:spPr>
          <a:xfrm>
            <a:off x="651510" y="1669837"/>
            <a:ext cx="7863840" cy="1585049"/>
          </a:xfrm>
          <a:prstGeom prst="rect">
            <a:avLst/>
          </a:prstGeom>
          <a:noFill/>
        </p:spPr>
        <p:txBody>
          <a:bodyPr wrap="square" rtlCol="0">
            <a:spAutoFit/>
          </a:bodyPr>
          <a:lstStyle/>
          <a:p>
            <a:pPr>
              <a:spcBef>
                <a:spcPts val="1200"/>
              </a:spcBef>
              <a:spcAft>
                <a:spcPts val="600"/>
              </a:spcAft>
            </a:pPr>
            <a:r>
              <a:rPr lang="en-US" sz="2000" dirty="0">
                <a:solidFill>
                  <a:schemeClr val="tx2"/>
                </a:solidFill>
              </a:rPr>
              <a:t>N products of sizes 1 through N.</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Price p</a:t>
            </a:r>
            <a:r>
              <a:rPr lang="en-US" baseline="30000" dirty="0">
                <a:solidFill>
                  <a:schemeClr val="tx2"/>
                </a:solidFill>
              </a:rPr>
              <a:t>i</a:t>
            </a:r>
            <a:r>
              <a:rPr lang="en-US" dirty="0">
                <a:solidFill>
                  <a:schemeClr val="tx2"/>
                </a:solidFill>
              </a:rPr>
              <a:t> for opaque product depends </a:t>
            </a:r>
            <a:r>
              <a:rPr lang="en-US" i="1" dirty="0">
                <a:solidFill>
                  <a:schemeClr val="tx2"/>
                </a:solidFill>
              </a:rPr>
              <a:t>only on size </a:t>
            </a:r>
          </a:p>
          <a:p>
            <a:pPr marL="342900" indent="-342900">
              <a:buBlip>
                <a:blip r:embed="rId3"/>
              </a:buBlip>
            </a:pPr>
            <a:r>
              <a:rPr lang="en-US" dirty="0">
                <a:solidFill>
                  <a:schemeClr val="tx2"/>
                </a:solidFill>
              </a:rPr>
              <a:t>Purchase product that maximizes utility: V</a:t>
            </a:r>
            <a:r>
              <a:rPr lang="en-US" baseline="30000" dirty="0">
                <a:solidFill>
                  <a:schemeClr val="tx2"/>
                </a:solidFill>
              </a:rPr>
              <a:t>i</a:t>
            </a:r>
            <a:r>
              <a:rPr lang="en-US" dirty="0">
                <a:solidFill>
                  <a:schemeClr val="tx2"/>
                </a:solidFill>
              </a:rPr>
              <a:t> </a:t>
            </a:r>
            <a:r>
              <a:rPr lang="mr-IN" dirty="0">
                <a:solidFill>
                  <a:schemeClr val="tx2"/>
                </a:solidFill>
              </a:rPr>
              <a:t>–</a:t>
            </a:r>
            <a:r>
              <a:rPr lang="en-US" dirty="0">
                <a:solidFill>
                  <a:schemeClr val="tx2"/>
                </a:solidFill>
              </a:rPr>
              <a:t> p</a:t>
            </a:r>
            <a:r>
              <a:rPr lang="en-US" baseline="30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sp>
        <p:nvSpPr>
          <p:cNvPr id="103" name="TextBox 102"/>
          <p:cNvSpPr txBox="1"/>
          <p:nvPr/>
        </p:nvSpPr>
        <p:spPr>
          <a:xfrm>
            <a:off x="4932344" y="4249061"/>
            <a:ext cx="1181734" cy="369332"/>
          </a:xfrm>
          <a:prstGeom prst="rect">
            <a:avLst/>
          </a:prstGeom>
          <a:noFill/>
        </p:spPr>
        <p:txBody>
          <a:bodyPr wrap="none" rtlCol="0">
            <a:spAutoFit/>
          </a:bodyPr>
          <a:lstStyle/>
          <a:p>
            <a:r>
              <a:rPr lang="en-US" dirty="0">
                <a:solidFill>
                  <a:schemeClr val="tx2"/>
                </a:solidFill>
              </a:rPr>
              <a:t>(</a:t>
            </a:r>
            <a:r>
              <a:rPr lang="en-US" dirty="0">
                <a:solidFill>
                  <a:srgbClr val="C00000"/>
                </a:solidFill>
              </a:rPr>
              <a:t>7</a:t>
            </a:r>
            <a:r>
              <a:rPr lang="en-US" dirty="0">
                <a:solidFill>
                  <a:schemeClr val="tx2"/>
                </a:solidFill>
              </a:rPr>
              <a:t>+</a:t>
            </a:r>
            <a:r>
              <a:rPr lang="en-US" dirty="0">
                <a:solidFill>
                  <a:srgbClr val="00B0F0"/>
                </a:solidFill>
              </a:rPr>
              <a:t>5</a:t>
            </a:r>
            <a:r>
              <a:rPr lang="en-US" dirty="0">
                <a:solidFill>
                  <a:schemeClr val="tx2"/>
                </a:solidFill>
              </a:rPr>
              <a:t>)/2</a:t>
            </a:r>
            <a:r>
              <a:rPr lang="en-US" dirty="0">
                <a:solidFill>
                  <a:schemeClr val="accent6">
                    <a:lumMod val="75000"/>
                  </a:schemeClr>
                </a:solidFill>
              </a:rPr>
              <a:t> </a:t>
            </a:r>
            <a:r>
              <a:rPr lang="en-US" dirty="0">
                <a:solidFill>
                  <a:schemeClr val="tx2"/>
                </a:solidFill>
              </a:rPr>
              <a:t>- 5</a:t>
            </a:r>
          </a:p>
        </p:txBody>
      </p:sp>
      <p:sp>
        <p:nvSpPr>
          <p:cNvPr id="104" name="TextBox 103"/>
          <p:cNvSpPr txBox="1"/>
          <p:nvPr/>
        </p:nvSpPr>
        <p:spPr>
          <a:xfrm>
            <a:off x="7049583" y="4255381"/>
            <a:ext cx="1412566" cy="369332"/>
          </a:xfrm>
          <a:prstGeom prst="rect">
            <a:avLst/>
          </a:prstGeom>
          <a:noFill/>
        </p:spPr>
        <p:txBody>
          <a:bodyPr wrap="none" rtlCol="0">
            <a:spAutoFit/>
          </a:bodyPr>
          <a:lstStyle/>
          <a:p>
            <a:r>
              <a:rPr lang="en-US" dirty="0">
                <a:solidFill>
                  <a:schemeClr val="tx2"/>
                </a:solidFill>
              </a:rPr>
              <a:t>(</a:t>
            </a:r>
            <a:r>
              <a:rPr lang="en-US" dirty="0">
                <a:solidFill>
                  <a:schemeClr val="accent6">
                    <a:lumMod val="75000"/>
                  </a:schemeClr>
                </a:solidFill>
              </a:rPr>
              <a:t>7</a:t>
            </a:r>
            <a:r>
              <a:rPr lang="en-US" dirty="0">
                <a:solidFill>
                  <a:schemeClr val="tx2"/>
                </a:solidFill>
              </a:rPr>
              <a:t>+</a:t>
            </a:r>
            <a:r>
              <a:rPr lang="en-US" dirty="0">
                <a:solidFill>
                  <a:srgbClr val="00B0F0"/>
                </a:solidFill>
              </a:rPr>
              <a:t>5</a:t>
            </a:r>
            <a:r>
              <a:rPr lang="en-US" dirty="0">
                <a:solidFill>
                  <a:schemeClr val="tx2"/>
                </a:solidFill>
              </a:rPr>
              <a:t>+</a:t>
            </a:r>
            <a:r>
              <a:rPr lang="en-US" dirty="0">
                <a:solidFill>
                  <a:schemeClr val="accent6"/>
                </a:solidFill>
              </a:rPr>
              <a:t>3</a:t>
            </a:r>
            <a:r>
              <a:rPr lang="en-US" dirty="0">
                <a:solidFill>
                  <a:schemeClr val="tx2"/>
                </a:solidFill>
              </a:rPr>
              <a:t>)/3</a:t>
            </a:r>
            <a:r>
              <a:rPr lang="en-US" dirty="0">
                <a:solidFill>
                  <a:schemeClr val="accent6">
                    <a:lumMod val="75000"/>
                  </a:schemeClr>
                </a:solidFill>
              </a:rPr>
              <a:t> </a:t>
            </a:r>
            <a:r>
              <a:rPr lang="en-US" dirty="0">
                <a:solidFill>
                  <a:schemeClr val="tx2"/>
                </a:solidFill>
              </a:rPr>
              <a:t>- 2</a:t>
            </a:r>
          </a:p>
        </p:txBody>
      </p:sp>
      <p:sp>
        <p:nvSpPr>
          <p:cNvPr id="53" name="Rectangle: Rounded Corners 63">
            <a:extLst>
              <a:ext uri="{FF2B5EF4-FFF2-40B4-BE49-F238E27FC236}">
                <a16:creationId xmlns:a16="http://schemas.microsoft.com/office/drawing/2014/main" id="{E12475D8-1991-4AC1-9A17-B4804E4453E3}"/>
              </a:ext>
            </a:extLst>
          </p:cNvPr>
          <p:cNvSpPr/>
          <p:nvPr/>
        </p:nvSpPr>
        <p:spPr>
          <a:xfrm>
            <a:off x="6914464" y="4627921"/>
            <a:ext cx="2094646" cy="1621288"/>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rot="19410238">
            <a:off x="6205172" y="4261455"/>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5</a:t>
            </a:r>
          </a:p>
        </p:txBody>
      </p:sp>
      <p:sp>
        <p:nvSpPr>
          <p:cNvPr id="56" name="Rectangle 55"/>
          <p:cNvSpPr/>
          <p:nvPr/>
        </p:nvSpPr>
        <p:spPr>
          <a:xfrm rot="19410238">
            <a:off x="8429193" y="4295317"/>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$ 2</a:t>
            </a:r>
          </a:p>
        </p:txBody>
      </p:sp>
      <p:grpSp>
        <p:nvGrpSpPr>
          <p:cNvPr id="57" name="Group 56"/>
          <p:cNvGrpSpPr/>
          <p:nvPr/>
        </p:nvGrpSpPr>
        <p:grpSpPr>
          <a:xfrm>
            <a:off x="6891786" y="4629559"/>
            <a:ext cx="2132403" cy="1608519"/>
            <a:chOff x="6618326" y="4186831"/>
            <a:chExt cx="2132403" cy="1608519"/>
          </a:xfrm>
        </p:grpSpPr>
        <p:sp>
          <p:nvSpPr>
            <p:cNvPr id="58" name="Rectangle 57"/>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58"/>
            <p:cNvGrpSpPr/>
            <p:nvPr/>
          </p:nvGrpSpPr>
          <p:grpSpPr>
            <a:xfrm>
              <a:off x="6680508" y="4299021"/>
              <a:ext cx="1689235" cy="1344378"/>
              <a:chOff x="6680508" y="4267489"/>
              <a:chExt cx="1689235" cy="1344378"/>
            </a:xfrm>
          </p:grpSpPr>
          <p:pic>
            <p:nvPicPr>
              <p:cNvPr id="61" name="Picture 6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62" name="Picture 6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64" name="Rectangle 63"/>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60" name="TextBox 59"/>
            <p:cNvSpPr txBox="1"/>
            <p:nvPr/>
          </p:nvSpPr>
          <p:spPr>
            <a:xfrm>
              <a:off x="7828682" y="5422449"/>
              <a:ext cx="922047" cy="369332"/>
            </a:xfrm>
            <a:prstGeom prst="rect">
              <a:avLst/>
            </a:prstGeom>
            <a:noFill/>
          </p:spPr>
          <p:txBody>
            <a:bodyPr wrap="none" rtlCol="0">
              <a:spAutoFit/>
            </a:bodyPr>
            <a:lstStyle/>
            <a:p>
              <a:r>
                <a:rPr lang="en-US" b="1" dirty="0"/>
                <a:t>Click 3</a:t>
              </a:r>
            </a:p>
          </p:txBody>
        </p:sp>
      </p:grpSp>
      <p:grpSp>
        <p:nvGrpSpPr>
          <p:cNvPr id="65" name="Group 64"/>
          <p:cNvGrpSpPr/>
          <p:nvPr/>
        </p:nvGrpSpPr>
        <p:grpSpPr>
          <a:xfrm>
            <a:off x="4788601" y="4629559"/>
            <a:ext cx="2132403" cy="1608519"/>
            <a:chOff x="6618326" y="4186831"/>
            <a:chExt cx="2132403" cy="1608519"/>
          </a:xfrm>
        </p:grpSpPr>
        <p:sp>
          <p:nvSpPr>
            <p:cNvPr id="66" name="Rectangle 65"/>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6680508" y="4299021"/>
              <a:ext cx="1689235" cy="1344378"/>
              <a:chOff x="6680508" y="4267489"/>
              <a:chExt cx="1689235" cy="1344378"/>
            </a:xfrm>
          </p:grpSpPr>
          <p:pic>
            <p:nvPicPr>
              <p:cNvPr id="69" name="Picture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71" name="Picture 7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72" name="Rectangle 71"/>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68" name="TextBox 67"/>
            <p:cNvSpPr txBox="1"/>
            <p:nvPr/>
          </p:nvSpPr>
          <p:spPr>
            <a:xfrm>
              <a:off x="7828682" y="5422449"/>
              <a:ext cx="922047" cy="369332"/>
            </a:xfrm>
            <a:prstGeom prst="rect">
              <a:avLst/>
            </a:prstGeom>
            <a:noFill/>
          </p:spPr>
          <p:txBody>
            <a:bodyPr wrap="none" rtlCol="0">
              <a:spAutoFit/>
            </a:bodyPr>
            <a:lstStyle/>
            <a:p>
              <a:r>
                <a:rPr lang="en-US" b="1" dirty="0"/>
                <a:t>Click 2</a:t>
              </a:r>
            </a:p>
          </p:txBody>
        </p:sp>
      </p:grpSp>
      <p:grpSp>
        <p:nvGrpSpPr>
          <p:cNvPr id="73" name="Group 72"/>
          <p:cNvGrpSpPr/>
          <p:nvPr/>
        </p:nvGrpSpPr>
        <p:grpSpPr>
          <a:xfrm>
            <a:off x="2686051" y="4642097"/>
            <a:ext cx="2132403" cy="1608519"/>
            <a:chOff x="6618326" y="4186831"/>
            <a:chExt cx="2132403" cy="1608519"/>
          </a:xfrm>
        </p:grpSpPr>
        <p:sp>
          <p:nvSpPr>
            <p:cNvPr id="83" name="Rectangle 82"/>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6680508" y="4299021"/>
              <a:ext cx="1689235" cy="1312112"/>
              <a:chOff x="6680508" y="4267489"/>
              <a:chExt cx="1689235" cy="1312112"/>
            </a:xfrm>
          </p:grpSpPr>
          <p:pic>
            <p:nvPicPr>
              <p:cNvPr id="105" name="Picture 10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106" name="Picture 10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107" name="Picture 10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grpSp>
        <p:sp>
          <p:nvSpPr>
            <p:cNvPr id="95" name="TextBox 94"/>
            <p:cNvSpPr txBox="1"/>
            <p:nvPr/>
          </p:nvSpPr>
          <p:spPr>
            <a:xfrm>
              <a:off x="7828682" y="5422449"/>
              <a:ext cx="922047" cy="369332"/>
            </a:xfrm>
            <a:prstGeom prst="rect">
              <a:avLst/>
            </a:prstGeom>
            <a:noFill/>
          </p:spPr>
          <p:txBody>
            <a:bodyPr wrap="none" rtlCol="0">
              <a:spAutoFit/>
            </a:bodyPr>
            <a:lstStyle/>
            <a:p>
              <a:r>
                <a:rPr lang="en-US" b="1" dirty="0"/>
                <a:t>Click 1</a:t>
              </a:r>
            </a:p>
          </p:txBody>
        </p:sp>
      </p:grpSp>
      <p:sp>
        <p:nvSpPr>
          <p:cNvPr id="109" name="TextBox 108"/>
          <p:cNvSpPr txBox="1"/>
          <p:nvPr/>
        </p:nvSpPr>
        <p:spPr>
          <a:xfrm>
            <a:off x="3000041" y="4254092"/>
            <a:ext cx="951300" cy="369332"/>
          </a:xfrm>
          <a:prstGeom prst="rect">
            <a:avLst/>
          </a:prstGeom>
          <a:noFill/>
        </p:spPr>
        <p:txBody>
          <a:bodyPr wrap="square" rtlCol="0">
            <a:spAutoFit/>
          </a:bodyPr>
          <a:lstStyle/>
          <a:p>
            <a:r>
              <a:rPr lang="en-US" dirty="0">
                <a:solidFill>
                  <a:srgbClr val="C00000"/>
                </a:solidFill>
              </a:rPr>
              <a:t>7</a:t>
            </a:r>
            <a:r>
              <a:rPr lang="en-US" dirty="0">
                <a:solidFill>
                  <a:schemeClr val="accent6">
                    <a:lumMod val="75000"/>
                  </a:schemeClr>
                </a:solidFill>
              </a:rPr>
              <a:t> </a:t>
            </a:r>
            <a:r>
              <a:rPr lang="mr-IN" dirty="0">
                <a:solidFill>
                  <a:schemeClr val="tx2"/>
                </a:solidFill>
              </a:rPr>
              <a:t>–</a:t>
            </a:r>
            <a:r>
              <a:rPr lang="en-US" dirty="0">
                <a:solidFill>
                  <a:schemeClr val="tx2"/>
                </a:solidFill>
              </a:rPr>
              <a:t> 5.99</a:t>
            </a:r>
          </a:p>
        </p:txBody>
      </p:sp>
      <p:sp>
        <p:nvSpPr>
          <p:cNvPr id="110" name="Rectangle 109"/>
          <p:cNvSpPr/>
          <p:nvPr/>
        </p:nvSpPr>
        <p:spPr>
          <a:xfrm rot="19410238">
            <a:off x="3952175" y="4253368"/>
            <a:ext cx="603820" cy="1998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2"/>
                </a:solidFill>
              </a:rPr>
              <a:t>$ </a:t>
            </a:r>
            <a:r>
              <a:rPr lang="en-US" sz="1200">
                <a:solidFill>
                  <a:schemeClr val="tx2"/>
                </a:solidFill>
              </a:rPr>
              <a:t>5.99</a:t>
            </a:r>
            <a:endParaRPr lang="en-US" sz="1200" dirty="0">
              <a:solidFill>
                <a:schemeClr val="tx2"/>
              </a:solidFill>
            </a:endParaRPr>
          </a:p>
        </p:txBody>
      </p:sp>
      <p:pic>
        <p:nvPicPr>
          <p:cNvPr id="111" name="Picture 1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27346" y="4604429"/>
            <a:ext cx="596720" cy="1912564"/>
          </a:xfrm>
          <a:prstGeom prst="rect">
            <a:avLst/>
          </a:prstGeom>
        </p:spPr>
      </p:pic>
      <p:sp>
        <p:nvSpPr>
          <p:cNvPr id="112" name="TextBox 111"/>
          <p:cNvSpPr txBox="1"/>
          <p:nvPr/>
        </p:nvSpPr>
        <p:spPr>
          <a:xfrm>
            <a:off x="1379841" y="4224775"/>
            <a:ext cx="800219" cy="369332"/>
          </a:xfrm>
          <a:prstGeom prst="rect">
            <a:avLst/>
          </a:prstGeom>
          <a:noFill/>
        </p:spPr>
        <p:txBody>
          <a:bodyPr wrap="none" rtlCol="0">
            <a:spAutoFit/>
          </a:bodyPr>
          <a:lstStyle/>
          <a:p>
            <a:r>
              <a:rPr lang="en-US" dirty="0">
                <a:solidFill>
                  <a:srgbClr val="C00000"/>
                </a:solidFill>
              </a:rPr>
              <a:t>7</a:t>
            </a:r>
            <a:r>
              <a:rPr lang="en-US" baseline="-25000" dirty="0"/>
              <a:t> </a:t>
            </a:r>
            <a:r>
              <a:rPr lang="en-US" dirty="0"/>
              <a:t>, </a:t>
            </a:r>
            <a:r>
              <a:rPr lang="en-US" dirty="0">
                <a:solidFill>
                  <a:schemeClr val="accent5">
                    <a:lumMod val="75000"/>
                  </a:schemeClr>
                </a:solidFill>
              </a:rPr>
              <a:t>5</a:t>
            </a:r>
            <a:r>
              <a:rPr lang="en-US" dirty="0"/>
              <a:t> ,</a:t>
            </a:r>
            <a:r>
              <a:rPr lang="en-US" dirty="0">
                <a:solidFill>
                  <a:schemeClr val="accent6">
                    <a:lumMod val="75000"/>
                  </a:schemeClr>
                </a:solidFill>
              </a:rPr>
              <a:t>3</a:t>
            </a:r>
          </a:p>
        </p:txBody>
      </p:sp>
      <p:sp>
        <p:nvSpPr>
          <p:cNvPr id="11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089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p:bldP spid="53" grpId="0" animBg="1"/>
      <p:bldP spid="10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2CE041A-FC1A-4A4C-B320-885EC77CE8BA}"/>
              </a:ext>
            </a:extLst>
          </p:cNvPr>
          <p:cNvSpPr txBox="1"/>
          <p:nvPr/>
        </p:nvSpPr>
        <p:spPr>
          <a:xfrm>
            <a:off x="667437" y="2675677"/>
            <a:ext cx="8092320" cy="1754326"/>
          </a:xfrm>
          <a:prstGeom prst="rect">
            <a:avLst/>
          </a:prstGeom>
          <a:noFill/>
        </p:spPr>
        <p:txBody>
          <a:bodyPr wrap="square" rtlCol="0">
            <a:spAutoFit/>
          </a:bodyPr>
          <a:lstStyle/>
          <a:p>
            <a:pPr marL="342900" indent="-342900">
              <a:buBlip>
                <a:blip r:embed="rId3"/>
              </a:buBlip>
            </a:pPr>
            <a:endParaRPr lang="en-US">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endParaRPr lang="en-US" dirty="0">
              <a:solidFill>
                <a:schemeClr val="tx2"/>
              </a:solidFill>
            </a:endParaRPr>
          </a:p>
        </p:txBody>
      </p:sp>
      <p:sp>
        <p:nvSpPr>
          <p:cNvPr id="11" name="TextBox 10">
            <a:extLst>
              <a:ext uri="{FF2B5EF4-FFF2-40B4-BE49-F238E27FC236}">
                <a16:creationId xmlns:a16="http://schemas.microsoft.com/office/drawing/2014/main" id="{3F5E58C9-789F-48D0-AD07-0D03CDBEA361}"/>
              </a:ext>
            </a:extLst>
          </p:cNvPr>
          <p:cNvSpPr txBox="1"/>
          <p:nvPr/>
        </p:nvSpPr>
        <p:spPr>
          <a:xfrm>
            <a:off x="611258" y="3212345"/>
            <a:ext cx="7863840" cy="1585049"/>
          </a:xfrm>
          <a:prstGeom prst="rect">
            <a:avLst/>
          </a:prstGeom>
          <a:noFill/>
        </p:spPr>
        <p:txBody>
          <a:bodyPr wrap="square" rtlCol="0">
            <a:spAutoFit/>
          </a:bodyPr>
          <a:lstStyle/>
          <a:p>
            <a:pPr>
              <a:spcBef>
                <a:spcPts val="1200"/>
              </a:spcBef>
              <a:spcAft>
                <a:spcPts val="600"/>
              </a:spcAft>
            </a:pPr>
            <a:r>
              <a:rPr lang="en-US" sz="2000" dirty="0">
                <a:solidFill>
                  <a:schemeClr val="tx2"/>
                </a:solidFill>
              </a:rPr>
              <a:t>Values opaque products as functions of outcomes.</a:t>
            </a:r>
          </a:p>
          <a:p>
            <a:pPr marL="342900" indent="-342900">
              <a:buBlip>
                <a:blip r:embed="rId3"/>
              </a:buBlip>
            </a:pPr>
            <a:r>
              <a:rPr lang="en-US" i="1" dirty="0">
                <a:solidFill>
                  <a:schemeClr val="tx2"/>
                </a:solidFill>
              </a:rPr>
              <a:t>Pessimistic</a:t>
            </a:r>
            <a:r>
              <a:rPr lang="en-US" dirty="0">
                <a:solidFill>
                  <a:schemeClr val="tx2"/>
                </a:solidFill>
              </a:rPr>
              <a:t>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minimum of outcomes.</a:t>
            </a:r>
          </a:p>
          <a:p>
            <a:pPr marL="342900" indent="-342900">
              <a:buBlip>
                <a:blip r:embed="rId3"/>
              </a:buBlip>
            </a:pPr>
            <a:r>
              <a:rPr lang="en-US" i="1" dirty="0">
                <a:solidFill>
                  <a:schemeClr val="tx2"/>
                </a:solidFill>
              </a:rPr>
              <a:t>Risk-Neutral </a:t>
            </a:r>
            <a:r>
              <a:rPr lang="mr-IN" dirty="0">
                <a:solidFill>
                  <a:schemeClr val="tx2"/>
                </a:solidFill>
              </a:rPr>
              <a:t>–</a:t>
            </a:r>
            <a:r>
              <a:rPr lang="en-US" dirty="0">
                <a:solidFill>
                  <a:schemeClr val="tx2"/>
                </a:solidFill>
              </a:rPr>
              <a:t> V</a:t>
            </a:r>
            <a:r>
              <a:rPr lang="en-US" baseline="30000" dirty="0">
                <a:solidFill>
                  <a:schemeClr val="tx2"/>
                </a:solidFill>
              </a:rPr>
              <a:t>i</a:t>
            </a:r>
            <a:r>
              <a:rPr lang="en-US" dirty="0">
                <a:solidFill>
                  <a:schemeClr val="tx2"/>
                </a:solidFill>
              </a:rPr>
              <a:t> is equal to the average of outcomes.</a:t>
            </a:r>
          </a:p>
          <a:p>
            <a:pPr marL="342900" indent="-342900">
              <a:buBlip>
                <a:blip r:embed="rId3"/>
              </a:buBlip>
            </a:pPr>
            <a:endParaRPr lang="en-US" dirty="0">
              <a:solidFill>
                <a:schemeClr val="tx2"/>
              </a:solidFill>
            </a:endParaRPr>
          </a:p>
          <a:p>
            <a:pPr marL="342900" indent="-342900">
              <a:buBlip>
                <a:blip r:embed="rId3"/>
              </a:buBlip>
            </a:pPr>
            <a:endParaRPr lang="en-US" b="1" dirty="0">
              <a:solidFill>
                <a:schemeClr val="tx1"/>
              </a:solidFill>
            </a:endParaRPr>
          </a:p>
        </p:txBody>
      </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Opaque Selling Model</a:t>
            </a:r>
          </a:p>
        </p:txBody>
      </p:sp>
      <p:sp>
        <p:nvSpPr>
          <p:cNvPr id="6" name="TextBox 5"/>
          <p:cNvSpPr txBox="1"/>
          <p:nvPr/>
        </p:nvSpPr>
        <p:spPr>
          <a:xfrm>
            <a:off x="611258" y="4491661"/>
            <a:ext cx="5939418" cy="923330"/>
          </a:xfrm>
          <a:prstGeom prst="rect">
            <a:avLst/>
          </a:prstGeom>
          <a:noFill/>
        </p:spPr>
        <p:txBody>
          <a:bodyPr wrap="square" rtlCol="0">
            <a:spAutoFit/>
          </a:bodyPr>
          <a:lstStyle/>
          <a:p>
            <a:r>
              <a:rPr lang="en-US" dirty="0">
                <a:solidFill>
                  <a:schemeClr val="tx2"/>
                </a:solidFill>
              </a:rPr>
              <a:t>Allow mixtures of customer types.</a:t>
            </a:r>
          </a:p>
          <a:p>
            <a:pPr marL="342900" indent="-342900">
              <a:buBlip>
                <a:blip r:embed="rId3"/>
              </a:buBlip>
            </a:pPr>
            <a:r>
              <a:rPr lang="en-US" dirty="0">
                <a:solidFill>
                  <a:schemeClr val="accent6">
                    <a:lumMod val="75000"/>
                  </a:schemeClr>
                </a:solidFill>
              </a:rPr>
              <a:t>α</a:t>
            </a:r>
            <a:r>
              <a:rPr lang="en-US" dirty="0">
                <a:solidFill>
                  <a:schemeClr val="tx2"/>
                </a:solidFill>
              </a:rPr>
              <a:t> customers are pessimistic, </a:t>
            </a:r>
            <a:r>
              <a:rPr lang="en-US" dirty="0">
                <a:solidFill>
                  <a:schemeClr val="accent6">
                    <a:lumMod val="75000"/>
                  </a:schemeClr>
                </a:solidFill>
              </a:rPr>
              <a:t>1- α</a:t>
            </a:r>
            <a:r>
              <a:rPr lang="en-US" dirty="0">
                <a:solidFill>
                  <a:schemeClr val="tx2"/>
                </a:solidFill>
              </a:rPr>
              <a:t> are risk-neutral.</a:t>
            </a:r>
          </a:p>
          <a:p>
            <a:pPr marL="342900" indent="-342900">
              <a:buBlip>
                <a:blip r:embed="rId3"/>
              </a:buBlip>
            </a:pPr>
            <a:endParaRPr lang="en-US" dirty="0">
              <a:solidFill>
                <a:schemeClr val="tx2"/>
              </a:solidFill>
            </a:endParaRPr>
          </a:p>
        </p:txBody>
      </p:sp>
      <p:sp>
        <p:nvSpPr>
          <p:cNvPr id="12" name="TextBox 11">
            <a:extLst>
              <a:ext uri="{FF2B5EF4-FFF2-40B4-BE49-F238E27FC236}">
                <a16:creationId xmlns:a16="http://schemas.microsoft.com/office/drawing/2014/main" id="{3F5E58C9-789F-48D0-AD07-0D03CDBEA361}"/>
              </a:ext>
            </a:extLst>
          </p:cNvPr>
          <p:cNvSpPr txBox="1"/>
          <p:nvPr/>
        </p:nvSpPr>
        <p:spPr>
          <a:xfrm>
            <a:off x="651510" y="1669837"/>
            <a:ext cx="7863840" cy="1585049"/>
          </a:xfrm>
          <a:prstGeom prst="rect">
            <a:avLst/>
          </a:prstGeom>
          <a:noFill/>
        </p:spPr>
        <p:txBody>
          <a:bodyPr wrap="square" rtlCol="0">
            <a:spAutoFit/>
          </a:bodyPr>
          <a:lstStyle/>
          <a:p>
            <a:pPr>
              <a:spcBef>
                <a:spcPts val="1200"/>
              </a:spcBef>
              <a:spcAft>
                <a:spcPts val="600"/>
              </a:spcAft>
            </a:pPr>
            <a:r>
              <a:rPr lang="en-US" sz="2000" dirty="0">
                <a:solidFill>
                  <a:schemeClr val="tx2"/>
                </a:solidFill>
              </a:rPr>
              <a:t>N products of sizes 1 through N.</a:t>
            </a:r>
          </a:p>
          <a:p>
            <a:pPr marL="342900" indent="-342900">
              <a:buBlip>
                <a:blip r:embed="rId3"/>
              </a:buBlip>
            </a:pPr>
            <a:r>
              <a:rPr lang="en-US" dirty="0">
                <a:solidFill>
                  <a:schemeClr val="tx2"/>
                </a:solidFill>
              </a:rPr>
              <a:t>Customers draw valuations (V</a:t>
            </a:r>
            <a:r>
              <a:rPr lang="en-US" baseline="-25000" dirty="0">
                <a:solidFill>
                  <a:schemeClr val="tx2"/>
                </a:solidFill>
              </a:rPr>
              <a:t>1</a:t>
            </a:r>
            <a:r>
              <a:rPr lang="en-US" dirty="0">
                <a:solidFill>
                  <a:schemeClr val="tx2"/>
                </a:solidFill>
              </a:rPr>
              <a:t>, V</a:t>
            </a:r>
            <a:r>
              <a:rPr lang="en-US" baseline="-25000" dirty="0">
                <a:solidFill>
                  <a:schemeClr val="tx2"/>
                </a:solidFill>
              </a:rPr>
              <a:t>2</a:t>
            </a:r>
            <a:r>
              <a:rPr lang="en-US" dirty="0">
                <a:solidFill>
                  <a:schemeClr val="tx2"/>
                </a:solidFill>
              </a:rPr>
              <a:t>, .., V</a:t>
            </a:r>
            <a:r>
              <a:rPr lang="en-US" baseline="-25000" dirty="0">
                <a:solidFill>
                  <a:schemeClr val="tx2"/>
                </a:solidFill>
              </a:rPr>
              <a:t>N</a:t>
            </a:r>
            <a:r>
              <a:rPr lang="en-US" dirty="0">
                <a:solidFill>
                  <a:schemeClr val="tx2"/>
                </a:solidFill>
              </a:rPr>
              <a:t>) ~ F</a:t>
            </a:r>
          </a:p>
          <a:p>
            <a:pPr marL="342900" indent="-342900">
              <a:buBlip>
                <a:blip r:embed="rId3"/>
              </a:buBlip>
            </a:pPr>
            <a:r>
              <a:rPr lang="en-US" dirty="0">
                <a:solidFill>
                  <a:schemeClr val="tx2"/>
                </a:solidFill>
              </a:rPr>
              <a:t>Price p</a:t>
            </a:r>
            <a:r>
              <a:rPr lang="en-US" baseline="30000" dirty="0">
                <a:solidFill>
                  <a:schemeClr val="tx2"/>
                </a:solidFill>
              </a:rPr>
              <a:t>i</a:t>
            </a:r>
            <a:r>
              <a:rPr lang="en-US" dirty="0">
                <a:solidFill>
                  <a:schemeClr val="tx2"/>
                </a:solidFill>
              </a:rPr>
              <a:t> for opaque product depends </a:t>
            </a:r>
            <a:r>
              <a:rPr lang="en-US" i="1" dirty="0">
                <a:solidFill>
                  <a:schemeClr val="tx2"/>
                </a:solidFill>
              </a:rPr>
              <a:t>only on size </a:t>
            </a:r>
          </a:p>
          <a:p>
            <a:pPr marL="342900" indent="-342900">
              <a:buBlip>
                <a:blip r:embed="rId3"/>
              </a:buBlip>
            </a:pPr>
            <a:r>
              <a:rPr lang="en-US" dirty="0">
                <a:solidFill>
                  <a:schemeClr val="tx2"/>
                </a:solidFill>
              </a:rPr>
              <a:t>Purchase product that maximizes utility: V</a:t>
            </a:r>
            <a:r>
              <a:rPr lang="en-US" baseline="30000" dirty="0">
                <a:solidFill>
                  <a:schemeClr val="tx2"/>
                </a:solidFill>
              </a:rPr>
              <a:t>i</a:t>
            </a:r>
            <a:r>
              <a:rPr lang="en-US" dirty="0">
                <a:solidFill>
                  <a:schemeClr val="tx2"/>
                </a:solidFill>
              </a:rPr>
              <a:t> </a:t>
            </a:r>
            <a:r>
              <a:rPr lang="mr-IN" dirty="0">
                <a:solidFill>
                  <a:schemeClr val="tx2"/>
                </a:solidFill>
              </a:rPr>
              <a:t>–</a:t>
            </a:r>
            <a:r>
              <a:rPr lang="en-US" dirty="0">
                <a:solidFill>
                  <a:schemeClr val="tx2"/>
                </a:solidFill>
              </a:rPr>
              <a:t> p</a:t>
            </a:r>
            <a:r>
              <a:rPr lang="en-US" baseline="30000" dirty="0">
                <a:solidFill>
                  <a:schemeClr val="tx2"/>
                </a:solidFill>
              </a:rPr>
              <a:t>i</a:t>
            </a:r>
            <a:endParaRPr lang="en-US" dirty="0">
              <a:solidFill>
                <a:schemeClr val="tx2"/>
              </a:solidFill>
            </a:endParaRPr>
          </a:p>
          <a:p>
            <a:pPr marL="342900" indent="-342900">
              <a:buBlip>
                <a:blip r:embed="rId3"/>
              </a:buBlip>
            </a:pPr>
            <a:endParaRPr lang="en-US" b="1" dirty="0">
              <a:solidFill>
                <a:schemeClr val="tx1"/>
              </a:solidFill>
            </a:endParaRPr>
          </a:p>
        </p:txBody>
      </p:sp>
      <p:grpSp>
        <p:nvGrpSpPr>
          <p:cNvPr id="7" name="Group 6"/>
          <p:cNvGrpSpPr/>
          <p:nvPr/>
        </p:nvGrpSpPr>
        <p:grpSpPr>
          <a:xfrm>
            <a:off x="2350168" y="5361569"/>
            <a:ext cx="4386018" cy="646331"/>
            <a:chOff x="863899" y="5215261"/>
            <a:chExt cx="4386018" cy="646331"/>
          </a:xfrm>
        </p:grpSpPr>
        <p:sp>
          <p:nvSpPr>
            <p:cNvPr id="5" name="Rectangle 4"/>
            <p:cNvSpPr/>
            <p:nvPr/>
          </p:nvSpPr>
          <p:spPr>
            <a:xfrm>
              <a:off x="863899" y="5215261"/>
              <a:ext cx="4244128" cy="646331"/>
            </a:xfrm>
            <a:prstGeom prst="rect">
              <a:avLst/>
            </a:prstGeom>
          </p:spPr>
          <p:txBody>
            <a:bodyPr wrap="square">
              <a:spAutoFit/>
            </a:bodyPr>
            <a:lstStyle/>
            <a:p>
              <a:pPr algn="ctr"/>
              <a:r>
                <a:rPr lang="en-US" b="1" dirty="0"/>
                <a:t>Lemma</a:t>
              </a:r>
              <a:r>
                <a:rPr lang="en-US" dirty="0"/>
                <a:t>: Can easily estimate α from purchase data using MLE. </a:t>
              </a:r>
            </a:p>
          </p:txBody>
        </p:sp>
        <p:sp>
          <p:nvSpPr>
            <p:cNvPr id="14" name="Rectangle 13"/>
            <p:cNvSpPr/>
            <p:nvPr/>
          </p:nvSpPr>
          <p:spPr>
            <a:xfrm>
              <a:off x="863899" y="5221171"/>
              <a:ext cx="4386018" cy="61168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22899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3F5E58C9-789F-48D0-AD07-0D03CDBEA361}"/>
              </a:ext>
            </a:extLst>
          </p:cNvPr>
          <p:cNvSpPr txBox="1"/>
          <p:nvPr/>
        </p:nvSpPr>
        <p:spPr>
          <a:xfrm>
            <a:off x="667437" y="1808161"/>
            <a:ext cx="7688287" cy="2139047"/>
          </a:xfrm>
          <a:prstGeom prst="rect">
            <a:avLst/>
          </a:prstGeom>
          <a:noFill/>
        </p:spPr>
        <p:txBody>
          <a:bodyPr wrap="square" rtlCol="0">
            <a:spAutoFit/>
          </a:bodyPr>
          <a:lstStyle/>
          <a:p>
            <a:pPr>
              <a:spcBef>
                <a:spcPts val="1200"/>
              </a:spcBef>
              <a:spcAft>
                <a:spcPts val="600"/>
              </a:spcAft>
            </a:pPr>
            <a:r>
              <a:rPr lang="en-US" sz="2000" dirty="0">
                <a:solidFill>
                  <a:schemeClr val="tx2"/>
                </a:solidFill>
              </a:rPr>
              <a:t>2 different products</a:t>
            </a:r>
          </a:p>
          <a:p>
            <a:pPr marL="342900" indent="-342900">
              <a:buBlip>
                <a:blip r:embed="rId3"/>
              </a:buBlip>
            </a:pPr>
            <a:r>
              <a:rPr lang="en-US" dirty="0">
                <a:solidFill>
                  <a:schemeClr val="tx2"/>
                </a:solidFill>
              </a:rPr>
              <a:t>Customers draw valuations </a:t>
            </a:r>
            <a:r>
              <a:rPr lang="en-US" dirty="0" err="1">
                <a:solidFill>
                  <a:schemeClr val="tx2"/>
                </a:solidFill>
              </a:rPr>
              <a:t>i.i.d</a:t>
            </a:r>
            <a:r>
              <a:rPr lang="en-US" dirty="0">
                <a:solidFill>
                  <a:schemeClr val="tx2"/>
                </a:solidFill>
              </a:rPr>
              <a:t>.:</a:t>
            </a: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endParaRPr lang="en-US" dirty="0">
              <a:solidFill>
                <a:schemeClr val="tx2"/>
              </a:solidFill>
            </a:endParaRPr>
          </a:p>
          <a:p>
            <a:pPr marL="342900" indent="-342900">
              <a:buBlip>
                <a:blip r:embed="rId3"/>
              </a:buBlip>
            </a:pPr>
            <a:r>
              <a:rPr lang="en-US" dirty="0">
                <a:solidFill>
                  <a:schemeClr val="accent6">
                    <a:lumMod val="75000"/>
                  </a:schemeClr>
                </a:solidFill>
              </a:rPr>
              <a:t>Customers are pessimistic </a:t>
            </a:r>
            <a:r>
              <a:rPr lang="en-US" dirty="0">
                <a:solidFill>
                  <a:schemeClr val="tx2"/>
                </a:solidFill>
              </a:rPr>
              <a:t>(α = 1)</a:t>
            </a:r>
          </a:p>
        </p:txBody>
      </p:sp>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152246" y="2824696"/>
            <a:ext cx="1005259" cy="1109508"/>
          </a:xfrm>
          <a:prstGeom prst="rect">
            <a:avLst/>
          </a:prstGeom>
        </p:spPr>
      </p:pic>
      <p:pic>
        <p:nvPicPr>
          <p:cNvPr id="63" name="Picture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65881" y="2903821"/>
            <a:ext cx="977097" cy="1078426"/>
          </a:xfrm>
          <a:prstGeom prst="rect">
            <a:avLst/>
          </a:prstGeom>
        </p:spPr>
      </p:pic>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Benefit of Opaque Selling</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924" y="4505688"/>
            <a:ext cx="483272" cy="1548949"/>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67437" y="4724974"/>
            <a:ext cx="632954" cy="698594"/>
          </a:xfrm>
          <a:prstGeom prst="rect">
            <a:avLst/>
          </a:prstGeom>
        </p:spPr>
      </p:pic>
      <p:sp>
        <p:nvSpPr>
          <p:cNvPr id="4" name="TextBox 3"/>
          <p:cNvSpPr txBox="1"/>
          <p:nvPr/>
        </p:nvSpPr>
        <p:spPr>
          <a:xfrm>
            <a:off x="1928813" y="2957513"/>
            <a:ext cx="621580" cy="369332"/>
          </a:xfrm>
          <a:prstGeom prst="rect">
            <a:avLst/>
          </a:prstGeom>
          <a:noFill/>
        </p:spPr>
        <p:txBody>
          <a:bodyPr wrap="none" rtlCol="0">
            <a:spAutoFit/>
          </a:bodyPr>
          <a:lstStyle/>
          <a:p>
            <a:pPr marL="0" lvl="1"/>
            <a:r>
              <a:rPr lang="en-US" dirty="0">
                <a:solidFill>
                  <a:schemeClr val="tx2"/>
                </a:solidFill>
              </a:rPr>
              <a:t>V</a:t>
            </a:r>
            <a:r>
              <a:rPr lang="en-US" baseline="-25000" dirty="0">
                <a:solidFill>
                  <a:schemeClr val="tx2"/>
                </a:solidFill>
              </a:rPr>
              <a:t>i</a:t>
            </a:r>
            <a:r>
              <a:rPr lang="en-US" dirty="0">
                <a:solidFill>
                  <a:schemeClr val="tx2"/>
                </a:solidFill>
              </a:rPr>
              <a:t> = </a:t>
            </a:r>
          </a:p>
        </p:txBody>
      </p:sp>
      <p:sp>
        <p:nvSpPr>
          <p:cNvPr id="5" name="Left Brace 4"/>
          <p:cNvSpPr/>
          <p:nvPr/>
        </p:nvSpPr>
        <p:spPr>
          <a:xfrm>
            <a:off x="2534266" y="2697387"/>
            <a:ext cx="269248" cy="820786"/>
          </a:xfrm>
          <a:prstGeom prst="leftBrace">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a:off x="2781025" y="2729006"/>
            <a:ext cx="1204240" cy="369332"/>
          </a:xfrm>
          <a:prstGeom prst="rect">
            <a:avLst/>
          </a:prstGeom>
          <a:noFill/>
        </p:spPr>
        <p:txBody>
          <a:bodyPr wrap="none" rtlCol="0">
            <a:spAutoFit/>
          </a:bodyPr>
          <a:lstStyle/>
          <a:p>
            <a:pPr marL="0" lvl="1"/>
            <a:r>
              <a:rPr lang="en-US" dirty="0">
                <a:solidFill>
                  <a:schemeClr val="tx2"/>
                </a:solidFill>
              </a:rPr>
              <a:t>1 </a:t>
            </a:r>
            <a:r>
              <a:rPr lang="en-US" dirty="0" err="1">
                <a:solidFill>
                  <a:schemeClr val="tx2"/>
                </a:solidFill>
              </a:rPr>
              <a:t>w.p</a:t>
            </a:r>
            <a:r>
              <a:rPr lang="en-US" dirty="0">
                <a:solidFill>
                  <a:schemeClr val="tx2"/>
                </a:solidFill>
              </a:rPr>
              <a:t>. 2/3 </a:t>
            </a:r>
          </a:p>
        </p:txBody>
      </p:sp>
      <p:sp>
        <p:nvSpPr>
          <p:cNvPr id="66" name="TextBox 65"/>
          <p:cNvSpPr txBox="1"/>
          <p:nvPr/>
        </p:nvSpPr>
        <p:spPr>
          <a:xfrm>
            <a:off x="2781025" y="3091989"/>
            <a:ext cx="1204240" cy="369332"/>
          </a:xfrm>
          <a:prstGeom prst="rect">
            <a:avLst/>
          </a:prstGeom>
          <a:noFill/>
        </p:spPr>
        <p:txBody>
          <a:bodyPr wrap="none" rtlCol="0">
            <a:spAutoFit/>
          </a:bodyPr>
          <a:lstStyle/>
          <a:p>
            <a:pPr marL="0" lvl="1"/>
            <a:r>
              <a:rPr lang="en-US" dirty="0">
                <a:solidFill>
                  <a:schemeClr val="tx2"/>
                </a:solidFill>
              </a:rPr>
              <a:t>2 </a:t>
            </a:r>
            <a:r>
              <a:rPr lang="en-US" dirty="0" err="1">
                <a:solidFill>
                  <a:schemeClr val="tx2"/>
                </a:solidFill>
              </a:rPr>
              <a:t>w.p</a:t>
            </a:r>
            <a:r>
              <a:rPr lang="en-US" dirty="0">
                <a:solidFill>
                  <a:schemeClr val="tx2"/>
                </a:solidFill>
              </a:rPr>
              <a:t>. 1/3 </a:t>
            </a:r>
          </a:p>
        </p:txBody>
      </p:sp>
      <p:sp>
        <p:nvSpPr>
          <p:cNvPr id="67" name="TextBox 66"/>
          <p:cNvSpPr txBox="1"/>
          <p:nvPr/>
        </p:nvSpPr>
        <p:spPr>
          <a:xfrm>
            <a:off x="557880"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2)</a:t>
            </a:r>
          </a:p>
        </p:txBody>
      </p:sp>
      <p:pic>
        <p:nvPicPr>
          <p:cNvPr id="68" name="Picture 6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95635" y="4505688"/>
            <a:ext cx="483272" cy="1548949"/>
          </a:xfrm>
          <a:prstGeom prst="rect">
            <a:avLst/>
          </a:prstGeom>
        </p:spPr>
      </p:pic>
      <p:pic>
        <p:nvPicPr>
          <p:cNvPr id="71" name="Picture 7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400385" y="4724974"/>
            <a:ext cx="677225" cy="793445"/>
          </a:xfrm>
          <a:prstGeom prst="rect">
            <a:avLst/>
          </a:prstGeom>
        </p:spPr>
      </p:pic>
      <p:sp>
        <p:nvSpPr>
          <p:cNvPr id="72" name="TextBox 71"/>
          <p:cNvSpPr txBox="1"/>
          <p:nvPr/>
        </p:nvSpPr>
        <p:spPr>
          <a:xfrm>
            <a:off x="1300391"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1)</a:t>
            </a:r>
          </a:p>
        </p:txBody>
      </p:sp>
      <p:sp>
        <p:nvSpPr>
          <p:cNvPr id="76" name="TextBox 75"/>
          <p:cNvSpPr txBox="1"/>
          <p:nvPr/>
        </p:nvSpPr>
        <p:spPr>
          <a:xfrm>
            <a:off x="2172860" y="4084512"/>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2</a:t>
            </a:r>
            <a:r>
              <a:rPr lang="en-US" dirty="0"/>
              <a:t> , </a:t>
            </a:r>
            <a:r>
              <a:rPr lang="en-US" dirty="0">
                <a:solidFill>
                  <a:schemeClr val="accent6">
                    <a:lumMod val="75000"/>
                  </a:schemeClr>
                </a:solidFill>
              </a:rPr>
              <a:t>2)</a:t>
            </a:r>
          </a:p>
        </p:txBody>
      </p:sp>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92341" y="4505688"/>
            <a:ext cx="483272" cy="1548949"/>
          </a:xfrm>
          <a:prstGeom prst="rect">
            <a:avLst/>
          </a:prstGeom>
        </p:spPr>
      </p:pic>
      <p:sp>
        <p:nvSpPr>
          <p:cNvPr id="80" name="TextBox 79"/>
          <p:cNvSpPr txBox="1"/>
          <p:nvPr/>
        </p:nvSpPr>
        <p:spPr>
          <a:xfrm>
            <a:off x="2997097" y="4061333"/>
            <a:ext cx="800219" cy="369332"/>
          </a:xfrm>
          <a:prstGeom prst="rect">
            <a:avLst/>
          </a:prstGeom>
          <a:noFill/>
        </p:spPr>
        <p:txBody>
          <a:bodyPr wrap="none" rtlCol="0">
            <a:spAutoFit/>
          </a:bodyPr>
          <a:lstStyle/>
          <a:p>
            <a:r>
              <a:rPr lang="en-US" dirty="0"/>
              <a:t> (</a:t>
            </a:r>
            <a:r>
              <a:rPr lang="en-US" dirty="0">
                <a:solidFill>
                  <a:schemeClr val="accent5">
                    <a:lumMod val="75000"/>
                  </a:schemeClr>
                </a:solidFill>
              </a:rPr>
              <a:t>1</a:t>
            </a:r>
            <a:r>
              <a:rPr lang="en-US" dirty="0"/>
              <a:t> , </a:t>
            </a:r>
            <a:r>
              <a:rPr lang="en-US" dirty="0">
                <a:solidFill>
                  <a:schemeClr val="accent6">
                    <a:lumMod val="75000"/>
                  </a:schemeClr>
                </a:solidFill>
              </a:rPr>
              <a:t>1)</a:t>
            </a:r>
          </a:p>
        </p:txBody>
      </p:sp>
      <p:pic>
        <p:nvPicPr>
          <p:cNvPr id="74" name="Picture 7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8104" y="4528867"/>
            <a:ext cx="483272" cy="1548949"/>
          </a:xfrm>
          <a:prstGeom prst="rect">
            <a:avLst/>
          </a:prstGeom>
        </p:spPr>
      </p:pic>
      <p:grpSp>
        <p:nvGrpSpPr>
          <p:cNvPr id="49" name="Group 48"/>
          <p:cNvGrpSpPr/>
          <p:nvPr/>
        </p:nvGrpSpPr>
        <p:grpSpPr>
          <a:xfrm>
            <a:off x="6645080" y="2612575"/>
            <a:ext cx="1844052" cy="1616472"/>
            <a:chOff x="1406823" y="4739879"/>
            <a:chExt cx="1844052" cy="1616472"/>
          </a:xfrm>
        </p:grpSpPr>
        <p:sp>
          <p:nvSpPr>
            <p:cNvPr id="50" name="Rectangle 49"/>
            <p:cNvSpPr/>
            <p:nvPr/>
          </p:nvSpPr>
          <p:spPr>
            <a:xfrm>
              <a:off x="1406823" y="4739879"/>
              <a:ext cx="1844052"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996101" y="4926905"/>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47" name="Rectangle 46"/>
          <p:cNvSpPr/>
          <p:nvPr/>
        </p:nvSpPr>
        <p:spPr>
          <a:xfrm>
            <a:off x="5025946" y="2612575"/>
            <a:ext cx="1613817" cy="16116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814358" y="3929161"/>
            <a:ext cx="922047" cy="369332"/>
          </a:xfrm>
          <a:prstGeom prst="rect">
            <a:avLst/>
          </a:prstGeom>
          <a:noFill/>
        </p:spPr>
        <p:txBody>
          <a:bodyPr wrap="none" rtlCol="0">
            <a:spAutoFit/>
          </a:bodyPr>
          <a:lstStyle/>
          <a:p>
            <a:r>
              <a:rPr lang="en-US" b="1" dirty="0"/>
              <a:t>Click 1</a:t>
            </a:r>
          </a:p>
        </p:txBody>
      </p:sp>
      <p:sp>
        <p:nvSpPr>
          <p:cNvPr id="33" name="TextBox 32"/>
          <p:cNvSpPr txBox="1"/>
          <p:nvPr/>
        </p:nvSpPr>
        <p:spPr>
          <a:xfrm>
            <a:off x="7655653" y="3917193"/>
            <a:ext cx="922047" cy="369332"/>
          </a:xfrm>
          <a:prstGeom prst="rect">
            <a:avLst/>
          </a:prstGeom>
          <a:noFill/>
        </p:spPr>
        <p:txBody>
          <a:bodyPr wrap="none" rtlCol="0">
            <a:spAutoFit/>
          </a:bodyPr>
          <a:lstStyle/>
          <a:p>
            <a:r>
              <a:rPr lang="en-US" b="1" dirty="0"/>
              <a:t>Click 2</a:t>
            </a:r>
          </a:p>
        </p:txBody>
      </p:sp>
      <p:sp>
        <p:nvSpPr>
          <p:cNvPr id="64" name="Rectangle 63"/>
          <p:cNvSpPr/>
          <p:nvPr/>
        </p:nvSpPr>
        <p:spPr>
          <a:xfrm rot="19410238">
            <a:off x="7600253" y="2135822"/>
            <a:ext cx="558288"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2"/>
                </a:solidFill>
              </a:rPr>
              <a:t>$ 1</a:t>
            </a:r>
          </a:p>
        </p:txBody>
      </p:sp>
      <p:grpSp>
        <p:nvGrpSpPr>
          <p:cNvPr id="6" name="Group 5"/>
          <p:cNvGrpSpPr/>
          <p:nvPr/>
        </p:nvGrpSpPr>
        <p:grpSpPr>
          <a:xfrm>
            <a:off x="2141080" y="4732433"/>
            <a:ext cx="989922" cy="1162628"/>
            <a:chOff x="6854612" y="5275609"/>
            <a:chExt cx="1307390" cy="1323439"/>
          </a:xfrm>
        </p:grpSpPr>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156743" y="5300704"/>
              <a:ext cx="1005259" cy="1109508"/>
            </a:xfrm>
            <a:prstGeom prst="rect">
              <a:avLst/>
            </a:prstGeom>
          </p:spPr>
        </p:pic>
        <p:pic>
          <p:nvPicPr>
            <p:cNvPr id="79" name="Picture 7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54612" y="5379829"/>
              <a:ext cx="977097" cy="1078426"/>
            </a:xfrm>
            <a:prstGeom prst="rect">
              <a:avLst/>
            </a:prstGeom>
          </p:spPr>
        </p:pic>
        <p:sp>
          <p:nvSpPr>
            <p:cNvPr id="83" name="Rectangle 82"/>
            <p:cNvSpPr/>
            <p:nvPr/>
          </p:nvSpPr>
          <p:spPr>
            <a:xfrm>
              <a:off x="7286151" y="5275609"/>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nvGrpSpPr>
          <p:cNvPr id="84" name="Group 83"/>
          <p:cNvGrpSpPr/>
          <p:nvPr/>
        </p:nvGrpSpPr>
        <p:grpSpPr>
          <a:xfrm>
            <a:off x="2995343" y="4707836"/>
            <a:ext cx="989922" cy="1162628"/>
            <a:chOff x="6854612" y="5275609"/>
            <a:chExt cx="1307390" cy="1323439"/>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156743" y="5300704"/>
              <a:ext cx="1005259" cy="1109508"/>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54612" y="5379829"/>
              <a:ext cx="977097" cy="1078426"/>
            </a:xfrm>
            <a:prstGeom prst="rect">
              <a:avLst/>
            </a:prstGeom>
          </p:spPr>
        </p:pic>
        <p:sp>
          <p:nvSpPr>
            <p:cNvPr id="87" name="Rectangle 86"/>
            <p:cNvSpPr/>
            <p:nvPr/>
          </p:nvSpPr>
          <p:spPr>
            <a:xfrm>
              <a:off x="7286151" y="5275609"/>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39" name="Rectangle 38"/>
          <p:cNvSpPr/>
          <p:nvPr/>
        </p:nvSpPr>
        <p:spPr>
          <a:xfrm rot="19410238">
            <a:off x="5943116" y="2077171"/>
            <a:ext cx="744354" cy="35053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2"/>
                </a:solidFill>
              </a:rPr>
              <a:t>$ 1.99</a:t>
            </a:r>
            <a:endParaRPr lang="en-US" sz="1600" dirty="0">
              <a:solidFill>
                <a:schemeClr val="tx2"/>
              </a:solidFill>
            </a:endParaRPr>
          </a:p>
        </p:txBody>
      </p:sp>
      <p:pic>
        <p:nvPicPr>
          <p:cNvPr id="56" name="Picture 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5466831" y="2842237"/>
            <a:ext cx="1005259" cy="1109508"/>
          </a:xfrm>
          <a:prstGeom prst="rect">
            <a:avLst/>
          </a:prstGeom>
        </p:spPr>
      </p:pic>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5164700" y="2921362"/>
            <a:ext cx="977097" cy="1078426"/>
          </a:xfrm>
          <a:prstGeom prst="rect">
            <a:avLst/>
          </a:prstGeom>
        </p:spPr>
      </p:pic>
      <p:sp>
        <p:nvSpPr>
          <p:cNvPr id="61" name="Rectangle 60">
            <a:extLst>
              <a:ext uri="{FF2B5EF4-FFF2-40B4-BE49-F238E27FC236}">
                <a16:creationId xmlns:a16="http://schemas.microsoft.com/office/drawing/2014/main" id="{55A6EA4C-AEE4-48FC-83AE-6722789EAFCA}"/>
              </a:ext>
            </a:extLst>
          </p:cNvPr>
          <p:cNvSpPr/>
          <p:nvPr/>
        </p:nvSpPr>
        <p:spPr>
          <a:xfrm>
            <a:off x="4768782" y="4599311"/>
            <a:ext cx="4208965" cy="14080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2"/>
              </a:solidFill>
            </a:endParaRPr>
          </a:p>
          <a:p>
            <a:pPr algn="ctr"/>
            <a:endParaRPr lang="en-US" sz="2000" dirty="0">
              <a:solidFill>
                <a:schemeClr val="accent6">
                  <a:lumMod val="75000"/>
                </a:schemeClr>
              </a:solidFill>
            </a:endParaRPr>
          </a:p>
          <a:p>
            <a:pPr algn="ctr"/>
            <a:endParaRPr lang="en-US" sz="2000" dirty="0">
              <a:solidFill>
                <a:schemeClr val="accent6">
                  <a:lumMod val="75000"/>
                </a:schemeClr>
              </a:solidFill>
            </a:endParaRPr>
          </a:p>
        </p:txBody>
      </p:sp>
      <p:sp>
        <p:nvSpPr>
          <p:cNvPr id="73" name="TextBox 72"/>
          <p:cNvSpPr txBox="1"/>
          <p:nvPr/>
        </p:nvSpPr>
        <p:spPr>
          <a:xfrm>
            <a:off x="4786928" y="4604947"/>
            <a:ext cx="2154051" cy="369332"/>
          </a:xfrm>
          <a:prstGeom prst="rect">
            <a:avLst/>
          </a:prstGeom>
          <a:noFill/>
        </p:spPr>
        <p:txBody>
          <a:bodyPr wrap="none" rtlCol="0">
            <a:spAutoFit/>
          </a:bodyPr>
          <a:lstStyle/>
          <a:p>
            <a:r>
              <a:rPr lang="en-US" dirty="0">
                <a:solidFill>
                  <a:schemeClr val="tx2"/>
                </a:solidFill>
              </a:rPr>
              <a:t>E[Revenue(1,1)] =</a:t>
            </a:r>
            <a:r>
              <a:rPr lang="en-US" b="1" dirty="0">
                <a:solidFill>
                  <a:schemeClr val="tx2"/>
                </a:solidFill>
              </a:rPr>
              <a:t> </a:t>
            </a:r>
            <a:r>
              <a:rPr lang="en-US" b="1" dirty="0">
                <a:solidFill>
                  <a:schemeClr val="accent6">
                    <a:lumMod val="75000"/>
                  </a:schemeClr>
                </a:solidFill>
              </a:rPr>
              <a:t>1</a:t>
            </a:r>
          </a:p>
        </p:txBody>
      </p:sp>
      <p:sp>
        <p:nvSpPr>
          <p:cNvPr id="75" name="TextBox 74"/>
          <p:cNvSpPr txBox="1"/>
          <p:nvPr/>
        </p:nvSpPr>
        <p:spPr>
          <a:xfrm>
            <a:off x="4784881" y="4870686"/>
            <a:ext cx="2453813" cy="369332"/>
          </a:xfrm>
          <a:prstGeom prst="rect">
            <a:avLst/>
          </a:prstGeom>
          <a:noFill/>
        </p:spPr>
        <p:txBody>
          <a:bodyPr wrap="none" rtlCol="0">
            <a:spAutoFit/>
          </a:bodyPr>
          <a:lstStyle/>
          <a:p>
            <a:pPr algn="ctr"/>
            <a:r>
              <a:rPr lang="en-US" dirty="0">
                <a:solidFill>
                  <a:schemeClr val="tx2"/>
                </a:solidFill>
              </a:rPr>
              <a:t>E[Revenue(2,2)] </a:t>
            </a:r>
            <a:r>
              <a:rPr lang="en-US" b="1" dirty="0">
                <a:solidFill>
                  <a:schemeClr val="accent6">
                    <a:lumMod val="75000"/>
                  </a:schemeClr>
                </a:solidFill>
              </a:rPr>
              <a:t>≅ 10/9</a:t>
            </a:r>
            <a:endParaRPr lang="en-US" dirty="0">
              <a:solidFill>
                <a:schemeClr val="accent6">
                  <a:lumMod val="75000"/>
                </a:schemeClr>
              </a:solidFill>
            </a:endParaRPr>
          </a:p>
        </p:txBody>
      </p:sp>
      <p:sp>
        <p:nvSpPr>
          <p:cNvPr id="81" name="TextBox 80"/>
          <p:cNvSpPr txBox="1"/>
          <p:nvPr/>
        </p:nvSpPr>
        <p:spPr>
          <a:xfrm>
            <a:off x="3467691" y="5151453"/>
            <a:ext cx="5087078" cy="369332"/>
          </a:xfrm>
          <a:prstGeom prst="rect">
            <a:avLst/>
          </a:prstGeom>
          <a:noFill/>
        </p:spPr>
        <p:txBody>
          <a:bodyPr wrap="square" rtlCol="0">
            <a:spAutoFit/>
          </a:bodyPr>
          <a:lstStyle/>
          <a:p>
            <a:pPr algn="ctr"/>
            <a:r>
              <a:rPr lang="en-US" dirty="0">
                <a:solidFill>
                  <a:schemeClr val="tx2"/>
                </a:solidFill>
              </a:rPr>
              <a:t>E[Revenue(2,1</a:t>
            </a:r>
            <a:r>
              <a:rPr lang="en-US">
                <a:solidFill>
                  <a:schemeClr val="tx2"/>
                </a:solidFill>
              </a:rPr>
              <a:t>)] </a:t>
            </a:r>
            <a:r>
              <a:rPr lang="en-US" b="1">
                <a:solidFill>
                  <a:schemeClr val="accent6">
                    <a:lumMod val="75000"/>
                  </a:schemeClr>
                </a:solidFill>
              </a:rPr>
              <a:t>≅ </a:t>
            </a:r>
            <a:r>
              <a:rPr lang="en-US" b="1" dirty="0">
                <a:solidFill>
                  <a:schemeClr val="accent6">
                    <a:lumMod val="75000"/>
                  </a:schemeClr>
                </a:solidFill>
              </a:rPr>
              <a:t>11/9</a:t>
            </a:r>
          </a:p>
        </p:txBody>
      </p:sp>
      <p:sp>
        <p:nvSpPr>
          <p:cNvPr id="82" name="Rectangle 81"/>
          <p:cNvSpPr/>
          <p:nvPr/>
        </p:nvSpPr>
        <p:spPr>
          <a:xfrm>
            <a:off x="4344939" y="5408536"/>
            <a:ext cx="4572000" cy="646331"/>
          </a:xfrm>
          <a:prstGeom prst="rect">
            <a:avLst/>
          </a:prstGeom>
        </p:spPr>
        <p:txBody>
          <a:bodyPr>
            <a:spAutoFit/>
          </a:bodyPr>
          <a:lstStyle/>
          <a:p>
            <a:pPr algn="ctr"/>
            <a:r>
              <a:rPr lang="en-US" dirty="0">
                <a:solidFill>
                  <a:schemeClr val="tx2"/>
                </a:solidFill>
              </a:rPr>
              <a:t>E[Revenue(OPQ)] = 1.99・4/9 + 5/9 </a:t>
            </a:r>
          </a:p>
          <a:p>
            <a:pPr algn="ctr"/>
            <a:r>
              <a:rPr lang="en-US" b="1" dirty="0">
                <a:solidFill>
                  <a:schemeClr val="tx2"/>
                </a:solidFill>
              </a:rPr>
              <a:t>               </a:t>
            </a:r>
            <a:r>
              <a:rPr lang="en-US" b="1" dirty="0">
                <a:solidFill>
                  <a:schemeClr val="accent6">
                    <a:lumMod val="75000"/>
                  </a:schemeClr>
                </a:solidFill>
              </a:rPr>
              <a:t>≅ 13/9</a:t>
            </a:r>
          </a:p>
        </p:txBody>
      </p:sp>
      <p:sp>
        <p:nvSpPr>
          <p:cNvPr id="8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909731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2">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What should a seller do?</a:t>
            </a:r>
          </a:p>
        </p:txBody>
      </p:sp>
      <p:grpSp>
        <p:nvGrpSpPr>
          <p:cNvPr id="8" name="Group 7"/>
          <p:cNvGrpSpPr/>
          <p:nvPr/>
        </p:nvGrpSpPr>
        <p:grpSpPr>
          <a:xfrm>
            <a:off x="732108" y="1978796"/>
            <a:ext cx="2560528" cy="1243207"/>
            <a:chOff x="4621199" y="1706716"/>
            <a:chExt cx="3229876" cy="1782294"/>
          </a:xfrm>
        </p:grpSpPr>
        <p:grpSp>
          <p:nvGrpSpPr>
            <p:cNvPr id="15" name="Group 14"/>
            <p:cNvGrpSpPr/>
            <p:nvPr/>
          </p:nvGrpSpPr>
          <p:grpSpPr>
            <a:xfrm>
              <a:off x="4621199" y="2379502"/>
              <a:ext cx="3221733" cy="1109508"/>
              <a:chOff x="4944585" y="2377801"/>
              <a:chExt cx="3221733" cy="1109508"/>
            </a:xfrm>
          </p:grpSpPr>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4944585" y="2377801"/>
                <a:ext cx="1017511" cy="1109508"/>
              </a:xfrm>
              <a:prstGeom prst="rect">
                <a:avLst/>
              </a:prstGeom>
            </p:spPr>
          </p:pic>
        </p:grpSp>
        <p:sp>
          <p:nvSpPr>
            <p:cNvPr id="45" name="Rectangle 44"/>
            <p:cNvSpPr/>
            <p:nvPr/>
          </p:nvSpPr>
          <p:spPr>
            <a:xfrm rot="19410238">
              <a:off x="4871644" y="1706716"/>
              <a:ext cx="618629" cy="466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$ 11</a:t>
              </a:r>
            </a:p>
          </p:txBody>
        </p:sp>
        <p:sp>
          <p:nvSpPr>
            <p:cNvPr id="46" name="Rectangle 45"/>
            <p:cNvSpPr/>
            <p:nvPr/>
          </p:nvSpPr>
          <p:spPr>
            <a:xfrm rot="19410238">
              <a:off x="7213876" y="1761763"/>
              <a:ext cx="637199" cy="398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$ 14</a:t>
              </a:r>
            </a:p>
          </p:txBody>
        </p:sp>
        <p:sp>
          <p:nvSpPr>
            <p:cNvPr id="47" name="Rectangle 46"/>
            <p:cNvSpPr/>
            <p:nvPr/>
          </p:nvSpPr>
          <p:spPr>
            <a:xfrm rot="19410238">
              <a:off x="6033042" y="1766537"/>
              <a:ext cx="648550" cy="389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$ 9</a:t>
              </a:r>
            </a:p>
          </p:txBody>
        </p:sp>
      </p:grpSp>
      <p:sp>
        <p:nvSpPr>
          <p:cNvPr id="10" name="TextBox 9"/>
          <p:cNvSpPr txBox="1"/>
          <p:nvPr/>
        </p:nvSpPr>
        <p:spPr>
          <a:xfrm>
            <a:off x="8753707" y="3534937"/>
            <a:ext cx="184731" cy="369332"/>
          </a:xfrm>
          <a:prstGeom prst="rect">
            <a:avLst/>
          </a:prstGeom>
          <a:noFill/>
        </p:spPr>
        <p:txBody>
          <a:bodyPr wrap="none" rtlCol="0">
            <a:spAutoFit/>
          </a:bodyPr>
          <a:lstStyle/>
          <a:p>
            <a:endParaRPr lang="en-US" dirty="0"/>
          </a:p>
        </p:txBody>
      </p:sp>
      <p:sp>
        <p:nvSpPr>
          <p:cNvPr id="3" name="TextBox 2"/>
          <p:cNvSpPr txBox="1"/>
          <p:nvPr/>
        </p:nvSpPr>
        <p:spPr>
          <a:xfrm>
            <a:off x="4092498" y="624468"/>
            <a:ext cx="184731" cy="369332"/>
          </a:xfrm>
          <a:prstGeom prst="rect">
            <a:avLst/>
          </a:prstGeom>
          <a:noFill/>
        </p:spPr>
        <p:txBody>
          <a:bodyPr wrap="none" rtlCol="0">
            <a:spAutoFit/>
          </a:bodyPr>
          <a:lstStyle/>
          <a:p>
            <a:endParaRPr lang="en-US"/>
          </a:p>
        </p:txBody>
      </p:sp>
      <p:grpSp>
        <p:nvGrpSpPr>
          <p:cNvPr id="9" name="Group 8"/>
          <p:cNvGrpSpPr/>
          <p:nvPr/>
        </p:nvGrpSpPr>
        <p:grpSpPr>
          <a:xfrm>
            <a:off x="3858323" y="4099013"/>
            <a:ext cx="1070358" cy="2230052"/>
            <a:chOff x="3258269" y="3411304"/>
            <a:chExt cx="1184940" cy="2693273"/>
          </a:xfrm>
        </p:grpSpPr>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3624" y="3826144"/>
              <a:ext cx="710871" cy="2278433"/>
            </a:xfrm>
            <a:prstGeom prst="rect">
              <a:avLst/>
            </a:prstGeom>
          </p:spPr>
        </p:pic>
        <p:sp>
          <p:nvSpPr>
            <p:cNvPr id="58" name="TextBox 57"/>
            <p:cNvSpPr txBox="1"/>
            <p:nvPr/>
          </p:nvSpPr>
          <p:spPr>
            <a:xfrm>
              <a:off x="3258269" y="3411304"/>
              <a:ext cx="1184940" cy="369332"/>
            </a:xfrm>
            <a:prstGeom prst="rect">
              <a:avLst/>
            </a:prstGeom>
            <a:noFill/>
          </p:spPr>
          <p:txBody>
            <a:bodyPr wrap="none" rtlCol="0">
              <a:spAutoFit/>
            </a:bodyPr>
            <a:lstStyle/>
            <a:p>
              <a:r>
                <a:rPr lang="en-US" dirty="0">
                  <a:solidFill>
                    <a:srgbClr val="C00000"/>
                  </a:solidFill>
                </a:rPr>
                <a:t>V</a:t>
              </a:r>
              <a:r>
                <a:rPr lang="en-US" baseline="-25000" dirty="0">
                  <a:solidFill>
                    <a:srgbClr val="C00000"/>
                  </a:solidFill>
                </a:rPr>
                <a:t>1</a:t>
              </a:r>
              <a:r>
                <a:rPr lang="en-US" baseline="-25000" dirty="0"/>
                <a:t> </a:t>
              </a:r>
              <a:r>
                <a:rPr lang="en-US" dirty="0"/>
                <a:t>, </a:t>
              </a:r>
              <a:r>
                <a:rPr lang="en-US" dirty="0">
                  <a:solidFill>
                    <a:schemeClr val="accent5">
                      <a:lumMod val="75000"/>
                    </a:schemeClr>
                  </a:solidFill>
                </a:rPr>
                <a:t>V</a:t>
              </a:r>
              <a:r>
                <a:rPr lang="en-US" baseline="-25000" dirty="0">
                  <a:solidFill>
                    <a:schemeClr val="accent5">
                      <a:lumMod val="75000"/>
                    </a:schemeClr>
                  </a:solidFill>
                </a:rPr>
                <a:t>2</a:t>
              </a:r>
              <a:r>
                <a:rPr lang="en-US" dirty="0"/>
                <a:t> ,</a:t>
              </a:r>
              <a:r>
                <a:rPr lang="en-US" dirty="0">
                  <a:solidFill>
                    <a:schemeClr val="accent6">
                      <a:lumMod val="75000"/>
                    </a:schemeClr>
                  </a:solidFill>
                </a:rPr>
                <a:t>V</a:t>
              </a:r>
              <a:r>
                <a:rPr lang="en-US" baseline="-25000" dirty="0">
                  <a:solidFill>
                    <a:schemeClr val="accent6">
                      <a:lumMod val="75000"/>
                    </a:schemeClr>
                  </a:solidFill>
                </a:rPr>
                <a:t>3</a:t>
              </a:r>
              <a:endParaRPr lang="en-US" dirty="0">
                <a:solidFill>
                  <a:schemeClr val="accent6">
                    <a:lumMod val="75000"/>
                  </a:schemeClr>
                </a:solidFill>
              </a:endParaRPr>
            </a:p>
          </p:txBody>
        </p:sp>
      </p:grpSp>
      <p:cxnSp>
        <p:nvCxnSpPr>
          <p:cNvPr id="23" name="Straight Arrow Connector 22"/>
          <p:cNvCxnSpPr>
            <a:stCxn id="58" idx="1"/>
          </p:cNvCxnSpPr>
          <p:nvPr/>
        </p:nvCxnSpPr>
        <p:spPr>
          <a:xfrm flipH="1" flipV="1">
            <a:off x="2093427" y="3372842"/>
            <a:ext cx="1764896" cy="879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8" idx="3"/>
          </p:cNvCxnSpPr>
          <p:nvPr/>
        </p:nvCxnSpPr>
        <p:spPr>
          <a:xfrm flipV="1">
            <a:off x="4928681" y="3533659"/>
            <a:ext cx="1833828" cy="718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69" name="Group 68"/>
          <p:cNvGrpSpPr/>
          <p:nvPr/>
        </p:nvGrpSpPr>
        <p:grpSpPr>
          <a:xfrm>
            <a:off x="7312720" y="2209121"/>
            <a:ext cx="1533352" cy="1275578"/>
            <a:chOff x="6618326" y="4186831"/>
            <a:chExt cx="2210783" cy="1608519"/>
          </a:xfrm>
        </p:grpSpPr>
        <p:sp>
          <p:nvSpPr>
            <p:cNvPr id="70" name="Rectangle 69"/>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Group 70"/>
            <p:cNvGrpSpPr/>
            <p:nvPr/>
          </p:nvGrpSpPr>
          <p:grpSpPr>
            <a:xfrm>
              <a:off x="6680508" y="4299021"/>
              <a:ext cx="1689235" cy="1344378"/>
              <a:chOff x="6680508" y="4267489"/>
              <a:chExt cx="1689235" cy="1344378"/>
            </a:xfrm>
          </p:grpSpPr>
          <p:pic>
            <p:nvPicPr>
              <p:cNvPr id="73" name="Picture 7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74" name="Picture 7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76" name="Rectangle 75"/>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72" name="TextBox 71"/>
            <p:cNvSpPr txBox="1"/>
            <p:nvPr/>
          </p:nvSpPr>
          <p:spPr>
            <a:xfrm>
              <a:off x="7737758" y="5422449"/>
              <a:ext cx="1091351" cy="357177"/>
            </a:xfrm>
            <a:prstGeom prst="rect">
              <a:avLst/>
            </a:prstGeom>
            <a:noFill/>
          </p:spPr>
          <p:txBody>
            <a:bodyPr wrap="none" rtlCol="0">
              <a:spAutoFit/>
            </a:bodyPr>
            <a:lstStyle/>
            <a:p>
              <a:r>
                <a:rPr lang="en-US" sz="1400" b="1" dirty="0"/>
                <a:t>Click 3</a:t>
              </a:r>
            </a:p>
          </p:txBody>
        </p:sp>
      </p:grpSp>
      <p:grpSp>
        <p:nvGrpSpPr>
          <p:cNvPr id="93" name="Group 92"/>
          <p:cNvGrpSpPr/>
          <p:nvPr/>
        </p:nvGrpSpPr>
        <p:grpSpPr>
          <a:xfrm>
            <a:off x="5856927" y="2209120"/>
            <a:ext cx="1533352" cy="1271331"/>
            <a:chOff x="6618326" y="4186830"/>
            <a:chExt cx="2210783" cy="1608519"/>
          </a:xfrm>
        </p:grpSpPr>
        <p:sp>
          <p:nvSpPr>
            <p:cNvPr id="94" name="Rectangle 93"/>
            <p:cNvSpPr/>
            <p:nvPr/>
          </p:nvSpPr>
          <p:spPr>
            <a:xfrm>
              <a:off x="6618326" y="4186830"/>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p:cNvGrpSpPr/>
            <p:nvPr/>
          </p:nvGrpSpPr>
          <p:grpSpPr>
            <a:xfrm>
              <a:off x="6680508" y="4299021"/>
              <a:ext cx="1689235" cy="1344378"/>
              <a:chOff x="6680508" y="4267489"/>
              <a:chExt cx="1689235" cy="1344378"/>
            </a:xfrm>
          </p:grpSpPr>
          <p:pic>
            <p:nvPicPr>
              <p:cNvPr id="97" name="Picture 9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98" name="Picture 9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99" name="Picture 9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sp>
            <p:nvSpPr>
              <p:cNvPr id="100" name="Rectangle 99"/>
              <p:cNvSpPr/>
              <p:nvPr/>
            </p:nvSpPr>
            <p:spPr>
              <a:xfrm>
                <a:off x="7240311" y="4288428"/>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sp>
          <p:nvSpPr>
            <p:cNvPr id="96" name="TextBox 95"/>
            <p:cNvSpPr txBox="1"/>
            <p:nvPr/>
          </p:nvSpPr>
          <p:spPr>
            <a:xfrm>
              <a:off x="7737758" y="5422449"/>
              <a:ext cx="1091351" cy="357177"/>
            </a:xfrm>
            <a:prstGeom prst="rect">
              <a:avLst/>
            </a:prstGeom>
            <a:noFill/>
          </p:spPr>
          <p:txBody>
            <a:bodyPr wrap="none" rtlCol="0">
              <a:spAutoFit/>
            </a:bodyPr>
            <a:lstStyle/>
            <a:p>
              <a:r>
                <a:rPr lang="en-US" sz="1400" b="1" dirty="0"/>
                <a:t>Click 2</a:t>
              </a:r>
            </a:p>
          </p:txBody>
        </p:sp>
      </p:grpSp>
      <p:grpSp>
        <p:nvGrpSpPr>
          <p:cNvPr id="101" name="Group 100"/>
          <p:cNvGrpSpPr/>
          <p:nvPr/>
        </p:nvGrpSpPr>
        <p:grpSpPr>
          <a:xfrm>
            <a:off x="4401134" y="2209120"/>
            <a:ext cx="1533352" cy="1282169"/>
            <a:chOff x="6618326" y="4186831"/>
            <a:chExt cx="2210783" cy="1608519"/>
          </a:xfrm>
        </p:grpSpPr>
        <p:sp>
          <p:nvSpPr>
            <p:cNvPr id="102" name="Rectangle 101"/>
            <p:cNvSpPr/>
            <p:nvPr/>
          </p:nvSpPr>
          <p:spPr>
            <a:xfrm>
              <a:off x="6618326" y="4186831"/>
              <a:ext cx="2101994" cy="160851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p:cNvGrpSpPr/>
            <p:nvPr/>
          </p:nvGrpSpPr>
          <p:grpSpPr>
            <a:xfrm>
              <a:off x="6680508" y="4299021"/>
              <a:ext cx="1689235" cy="1312112"/>
              <a:chOff x="6680508" y="4267489"/>
              <a:chExt cx="1689235" cy="1312112"/>
            </a:xfrm>
          </p:grpSpPr>
          <p:pic>
            <p:nvPicPr>
              <p:cNvPr id="105" name="Picture 10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7364484" y="4267489"/>
                <a:ext cx="1005259" cy="1109508"/>
              </a:xfrm>
              <a:prstGeom prst="rect">
                <a:avLst/>
              </a:prstGeom>
            </p:spPr>
          </p:pic>
          <p:pic>
            <p:nvPicPr>
              <p:cNvPr id="106" name="Picture 10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7041142" y="4386454"/>
                <a:ext cx="1005259" cy="1109508"/>
              </a:xfrm>
              <a:prstGeom prst="rect">
                <a:avLst/>
              </a:prstGeom>
            </p:spPr>
          </p:pic>
          <p:pic>
            <p:nvPicPr>
              <p:cNvPr id="107" name="Picture 10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H="1">
                <a:off x="6680508" y="4470093"/>
                <a:ext cx="1017511" cy="1109508"/>
              </a:xfrm>
              <a:prstGeom prst="rect">
                <a:avLst/>
              </a:prstGeom>
            </p:spPr>
          </p:pic>
        </p:grpSp>
        <p:sp>
          <p:nvSpPr>
            <p:cNvPr id="104" name="TextBox 103"/>
            <p:cNvSpPr txBox="1"/>
            <p:nvPr/>
          </p:nvSpPr>
          <p:spPr>
            <a:xfrm>
              <a:off x="7737758" y="5422449"/>
              <a:ext cx="1091351" cy="354407"/>
            </a:xfrm>
            <a:prstGeom prst="rect">
              <a:avLst/>
            </a:prstGeom>
            <a:noFill/>
          </p:spPr>
          <p:txBody>
            <a:bodyPr wrap="none" rtlCol="0">
              <a:spAutoFit/>
            </a:bodyPr>
            <a:lstStyle/>
            <a:p>
              <a:r>
                <a:rPr lang="en-US" sz="1400" b="1" dirty="0"/>
                <a:t>Click 1</a:t>
              </a:r>
            </a:p>
          </p:txBody>
        </p:sp>
      </p:grpSp>
      <p:sp>
        <p:nvSpPr>
          <p:cNvPr id="109" name="Rectangle 108"/>
          <p:cNvSpPr/>
          <p:nvPr/>
        </p:nvSpPr>
        <p:spPr>
          <a:xfrm rot="19410238">
            <a:off x="6388127" y="1750745"/>
            <a:ext cx="490427" cy="32544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$ 11</a:t>
            </a:r>
          </a:p>
        </p:txBody>
      </p:sp>
      <p:sp>
        <p:nvSpPr>
          <p:cNvPr id="110" name="Rectangle 109"/>
          <p:cNvSpPr/>
          <p:nvPr/>
        </p:nvSpPr>
        <p:spPr>
          <a:xfrm rot="19410238">
            <a:off x="4951903" y="1789803"/>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$ 14</a:t>
            </a:r>
          </a:p>
        </p:txBody>
      </p:sp>
      <p:sp>
        <p:nvSpPr>
          <p:cNvPr id="111" name="Rectangle 110"/>
          <p:cNvSpPr/>
          <p:nvPr/>
        </p:nvSpPr>
        <p:spPr>
          <a:xfrm rot="19410238">
            <a:off x="7774400" y="1810872"/>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$ 9</a:t>
            </a:r>
          </a:p>
        </p:txBody>
      </p:sp>
      <p:sp>
        <p:nvSpPr>
          <p:cNvPr id="112"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4" name="TextBox 3"/>
          <p:cNvSpPr txBox="1"/>
          <p:nvPr/>
        </p:nvSpPr>
        <p:spPr>
          <a:xfrm rot="20286203">
            <a:off x="5045425" y="3661940"/>
            <a:ext cx="840295" cy="369332"/>
          </a:xfrm>
          <a:prstGeom prst="rect">
            <a:avLst/>
          </a:prstGeom>
          <a:noFill/>
        </p:spPr>
        <p:txBody>
          <a:bodyPr wrap="none" rtlCol="0">
            <a:spAutoFit/>
          </a:bodyPr>
          <a:lstStyle/>
          <a:p>
            <a:r>
              <a:rPr lang="en-US"/>
              <a:t>(OPQ)</a:t>
            </a:r>
            <a:endParaRPr lang="en-US" dirty="0"/>
          </a:p>
        </p:txBody>
      </p:sp>
      <p:sp>
        <p:nvSpPr>
          <p:cNvPr id="113" name="TextBox 112"/>
          <p:cNvSpPr txBox="1"/>
          <p:nvPr/>
        </p:nvSpPr>
        <p:spPr>
          <a:xfrm rot="1554325">
            <a:off x="3055079" y="3627713"/>
            <a:ext cx="655949" cy="369332"/>
          </a:xfrm>
          <a:prstGeom prst="rect">
            <a:avLst/>
          </a:prstGeom>
          <a:noFill/>
        </p:spPr>
        <p:txBody>
          <a:bodyPr wrap="none" rtlCol="0">
            <a:spAutoFit/>
          </a:bodyPr>
          <a:lstStyle/>
          <a:p>
            <a:r>
              <a:rPr lang="en-US"/>
              <a:t>(DP)</a:t>
            </a:r>
          </a:p>
        </p:txBody>
      </p:sp>
    </p:spTree>
    <p:extLst>
      <p:ext uri="{BB962C8B-B14F-4D97-AF65-F5344CB8AC3E}">
        <p14:creationId xmlns:p14="http://schemas.microsoft.com/office/powerpoint/2010/main" val="587633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pic>
        <p:nvPicPr>
          <p:cNvPr id="83" name="Picture 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350" y="3567639"/>
            <a:ext cx="710871" cy="2278433"/>
          </a:xfrm>
          <a:prstGeom prst="rect">
            <a:avLst/>
          </a:prstGeom>
        </p:spPr>
      </p:pic>
      <p:grpSp>
        <p:nvGrpSpPr>
          <p:cNvPr id="84" name="Group 83"/>
          <p:cNvGrpSpPr/>
          <p:nvPr/>
        </p:nvGrpSpPr>
        <p:grpSpPr>
          <a:xfrm>
            <a:off x="5484574" y="3995743"/>
            <a:ext cx="3221733" cy="1109508"/>
            <a:chOff x="4944585" y="2377801"/>
            <a:chExt cx="3221733" cy="1109508"/>
          </a:xfrm>
        </p:grpSpPr>
        <p:pic>
          <p:nvPicPr>
            <p:cNvPr id="85" name="Picture 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058948" y="2377801"/>
              <a:ext cx="1005259" cy="1109508"/>
            </a:xfrm>
            <a:prstGeom prst="rect">
              <a:avLst/>
            </a:prstGeom>
          </p:spPr>
        </p:pic>
        <p:pic>
          <p:nvPicPr>
            <p:cNvPr id="86" name="Picture 8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7161059" y="2377801"/>
              <a:ext cx="1005259" cy="1109508"/>
            </a:xfrm>
            <a:prstGeom prst="rect">
              <a:avLst/>
            </a:prstGeom>
          </p:spPr>
        </p:pic>
        <p:pic>
          <p:nvPicPr>
            <p:cNvPr id="87" name="Picture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4944585" y="2377801"/>
              <a:ext cx="1017511" cy="1109508"/>
            </a:xfrm>
            <a:prstGeom prst="rect">
              <a:avLst/>
            </a:prstGeom>
          </p:spPr>
        </p:pic>
      </p:grpSp>
      <p:sp>
        <p:nvSpPr>
          <p:cNvPr id="88" name="TextBox 87"/>
          <p:cNvSpPr txBox="1"/>
          <p:nvPr/>
        </p:nvSpPr>
        <p:spPr>
          <a:xfrm>
            <a:off x="3135862" y="3198307"/>
            <a:ext cx="1899944" cy="369332"/>
          </a:xfrm>
          <a:prstGeom prst="rect">
            <a:avLst/>
          </a:prstGeom>
          <a:noFill/>
        </p:spPr>
        <p:txBody>
          <a:bodyPr wrap="none" rtlCol="0">
            <a:spAutoFit/>
          </a:bodyPr>
          <a:lstStyle/>
          <a:p>
            <a:r>
              <a:rPr lang="en-US" dirty="0">
                <a:solidFill>
                  <a:srgbClr val="C00000"/>
                </a:solidFill>
              </a:rPr>
              <a:t>High</a:t>
            </a:r>
            <a:r>
              <a:rPr lang="en-US" dirty="0"/>
              <a:t>, </a:t>
            </a:r>
            <a:r>
              <a:rPr lang="en-US" dirty="0">
                <a:solidFill>
                  <a:schemeClr val="accent5">
                    <a:lumMod val="75000"/>
                  </a:schemeClr>
                </a:solidFill>
              </a:rPr>
              <a:t>Low</a:t>
            </a:r>
            <a:r>
              <a:rPr lang="en-US" dirty="0"/>
              <a:t>, </a:t>
            </a:r>
            <a:r>
              <a:rPr lang="en-US" dirty="0">
                <a:solidFill>
                  <a:schemeClr val="accent6">
                    <a:lumMod val="75000"/>
                  </a:schemeClr>
                </a:solidFill>
              </a:rPr>
              <a:t>High</a:t>
            </a:r>
          </a:p>
        </p:txBody>
      </p:sp>
      <p:sp>
        <p:nvSpPr>
          <p:cNvPr id="89" name="Rectangle 88"/>
          <p:cNvSpPr/>
          <p:nvPr/>
        </p:nvSpPr>
        <p:spPr>
          <a:xfrm rot="19410238">
            <a:off x="5782104" y="3612250"/>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p</a:t>
            </a:r>
            <a:r>
              <a:rPr lang="en-US" sz="1200" baseline="-25000" dirty="0">
                <a:solidFill>
                  <a:schemeClr val="tx2"/>
                </a:solidFill>
              </a:rPr>
              <a:t>1</a:t>
            </a:r>
            <a:endParaRPr lang="en-US" sz="1200" dirty="0">
              <a:solidFill>
                <a:schemeClr val="tx2"/>
              </a:solidFill>
            </a:endParaRPr>
          </a:p>
        </p:txBody>
      </p:sp>
      <p:sp>
        <p:nvSpPr>
          <p:cNvPr id="90" name="Rectangle 89"/>
          <p:cNvSpPr/>
          <p:nvPr/>
        </p:nvSpPr>
        <p:spPr>
          <a:xfrm rot="19410238">
            <a:off x="8108365" y="3612250"/>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solidFill>
              </a:rPr>
              <a:t>$ </a:t>
            </a:r>
            <a:r>
              <a:rPr lang="en-US" sz="1200" dirty="0">
                <a:solidFill>
                  <a:schemeClr val="tx2"/>
                </a:solidFill>
              </a:rPr>
              <a:t>p</a:t>
            </a:r>
            <a:r>
              <a:rPr lang="en-US" sz="1200" baseline="-25000" dirty="0">
                <a:solidFill>
                  <a:schemeClr val="tx2"/>
                </a:solidFill>
              </a:rPr>
              <a:t>3</a:t>
            </a:r>
            <a:endParaRPr lang="en-US" sz="1200" dirty="0">
              <a:solidFill>
                <a:schemeClr val="tx2"/>
              </a:solidFill>
            </a:endParaRPr>
          </a:p>
        </p:txBody>
      </p:sp>
      <p:sp>
        <p:nvSpPr>
          <p:cNvPr id="91" name="Rectangle 90"/>
          <p:cNvSpPr/>
          <p:nvPr/>
        </p:nvSpPr>
        <p:spPr>
          <a:xfrm rot="19410238">
            <a:off x="6926147" y="3612250"/>
            <a:ext cx="488823" cy="2160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 p</a:t>
            </a:r>
            <a:r>
              <a:rPr lang="en-US" sz="1200" baseline="-25000" dirty="0">
                <a:solidFill>
                  <a:schemeClr val="tx2"/>
                </a:solidFill>
              </a:rPr>
              <a:t>2</a:t>
            </a:r>
            <a:endParaRPr lang="en-US" sz="1200" dirty="0">
              <a:solidFill>
                <a:schemeClr val="tx2"/>
              </a:solidFill>
            </a:endParaRPr>
          </a:p>
        </p:txBody>
      </p:sp>
      <p:sp>
        <p:nvSpPr>
          <p:cNvPr id="93" name="Rectangle 92">
            <a:extLst>
              <a:ext uri="{FF2B5EF4-FFF2-40B4-BE49-F238E27FC236}">
                <a16:creationId xmlns:a16="http://schemas.microsoft.com/office/drawing/2014/main" id="{55A6EA4C-AEE4-48FC-83AE-6722789EAFCA}"/>
              </a:ext>
            </a:extLst>
          </p:cNvPr>
          <p:cNvSpPr/>
          <p:nvPr/>
        </p:nvSpPr>
        <p:spPr>
          <a:xfrm>
            <a:off x="598940" y="1533079"/>
            <a:ext cx="7961897" cy="133451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Content Placeholder 10">
            <a:extLst>
              <a:ext uri="{FF2B5EF4-FFF2-40B4-BE49-F238E27FC236}">
                <a16:creationId xmlns:a16="http://schemas.microsoft.com/office/drawing/2014/main" id="{C99561DE-9AF1-4988-BE70-2BEBDF136BB7}"/>
              </a:ext>
            </a:extLst>
          </p:cNvPr>
          <p:cNvSpPr txBox="1">
            <a:spLocks/>
          </p:cNvSpPr>
          <p:nvPr/>
        </p:nvSpPr>
        <p:spPr>
          <a:xfrm>
            <a:off x="619695" y="167190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Blip>
                <a:blip r:embed="rId7"/>
              </a:buBlip>
            </a:pPr>
            <a:endParaRPr lang="en-US" sz="1600" dirty="0"/>
          </a:p>
          <a:p>
            <a:pPr marL="342900" indent="-342900">
              <a:buBlip>
                <a:blip r:embed="rId7"/>
              </a:buBlip>
            </a:pPr>
            <a:endParaRPr lang="en-US" sz="1600" dirty="0"/>
          </a:p>
          <a:p>
            <a:pPr marL="0" indent="0">
              <a:lnSpc>
                <a:spcPct val="100000"/>
              </a:lnSpc>
              <a:spcBef>
                <a:spcPts val="600"/>
              </a:spcBef>
              <a:buFont typeface="Arial" panose="020B0604020202020204" pitchFamily="34" charset="0"/>
              <a:buNone/>
            </a:pPr>
            <a:endParaRPr lang="en-US" sz="1800" dirty="0"/>
          </a:p>
        </p:txBody>
      </p:sp>
      <p:sp>
        <p:nvSpPr>
          <p:cNvPr id="8" name="TextBox 7"/>
          <p:cNvSpPr txBox="1"/>
          <p:nvPr/>
        </p:nvSpPr>
        <p:spPr>
          <a:xfrm>
            <a:off x="619695" y="1695461"/>
            <a:ext cx="5541902" cy="861774"/>
          </a:xfrm>
          <a:prstGeom prst="rect">
            <a:avLst/>
          </a:prstGeom>
          <a:noFill/>
        </p:spPr>
        <p:txBody>
          <a:bodyPr wrap="none" rtlCol="0">
            <a:spAutoFit/>
          </a:bodyPr>
          <a:lstStyle/>
          <a:p>
            <a:r>
              <a:rPr lang="en-US" sz="1600" b="1" dirty="0"/>
              <a:t>Suppose valuations are </a:t>
            </a:r>
            <a:r>
              <a:rPr lang="en-US" sz="1600" b="1" dirty="0" err="1"/>
              <a:t>i.i.d</a:t>
            </a:r>
            <a:r>
              <a:rPr lang="en-US" sz="1600" b="1" dirty="0"/>
              <a:t>. and supported on </a:t>
            </a:r>
            <a:r>
              <a:rPr lang="en-US" sz="1600" b="1" dirty="0">
                <a:solidFill>
                  <a:schemeClr val="accent6">
                    <a:lumMod val="75000"/>
                  </a:schemeClr>
                </a:solidFill>
              </a:rPr>
              <a:t>two values</a:t>
            </a:r>
            <a:endParaRPr lang="en-US" sz="1600" dirty="0">
              <a:solidFill>
                <a:schemeClr val="accent6">
                  <a:lumMod val="75000"/>
                </a:schemeClr>
              </a:solidFill>
            </a:endParaRPr>
          </a:p>
          <a:p>
            <a:r>
              <a:rPr lang="en-US" sz="1600" b="1" dirty="0"/>
              <a:t> </a:t>
            </a:r>
            <a:endParaRPr lang="en-US" sz="1600" dirty="0"/>
          </a:p>
          <a:p>
            <a:endParaRPr lang="en-US" dirty="0"/>
          </a:p>
        </p:txBody>
      </p:sp>
      <p:sp>
        <p:nvSpPr>
          <p:cNvPr id="9" name="TextBox 8"/>
          <p:cNvSpPr txBox="1"/>
          <p:nvPr/>
        </p:nvSpPr>
        <p:spPr>
          <a:xfrm>
            <a:off x="680491" y="2087569"/>
            <a:ext cx="5215812" cy="615553"/>
          </a:xfrm>
          <a:prstGeom prst="rect">
            <a:avLst/>
          </a:prstGeom>
          <a:noFill/>
        </p:spPr>
        <p:txBody>
          <a:bodyPr wrap="square" rtlCol="0">
            <a:spAutoFit/>
          </a:bodyPr>
          <a:lstStyle/>
          <a:p>
            <a:pPr marL="342900" lvl="1" indent="-342900">
              <a:spcBef>
                <a:spcPts val="1000"/>
              </a:spcBef>
              <a:buBlip>
                <a:blip r:embed="rId7"/>
              </a:buBlip>
            </a:pPr>
            <a:r>
              <a:rPr lang="en-US" sz="1600" dirty="0"/>
              <a:t>Simple approximation for bimodal demand</a:t>
            </a:r>
          </a:p>
          <a:p>
            <a:endParaRPr lang="en-US" dirty="0"/>
          </a:p>
        </p:txBody>
      </p:sp>
      <p:grpSp>
        <p:nvGrpSpPr>
          <p:cNvPr id="29" name="Group 28"/>
          <p:cNvGrpSpPr/>
          <p:nvPr/>
        </p:nvGrpSpPr>
        <p:grpSpPr>
          <a:xfrm>
            <a:off x="598940" y="3922719"/>
            <a:ext cx="1962466" cy="2492021"/>
            <a:chOff x="667437" y="3304018"/>
            <a:chExt cx="1962466" cy="2492021"/>
          </a:xfrm>
        </p:grpSpPr>
        <p:grpSp>
          <p:nvGrpSpPr>
            <p:cNvPr id="30" name="Group 29"/>
            <p:cNvGrpSpPr/>
            <p:nvPr/>
          </p:nvGrpSpPr>
          <p:grpSpPr>
            <a:xfrm>
              <a:off x="667437" y="4555182"/>
              <a:ext cx="1962466" cy="1240857"/>
              <a:chOff x="3500123" y="4717193"/>
              <a:chExt cx="4072252" cy="1240857"/>
            </a:xfrm>
          </p:grpSpPr>
          <p:sp>
            <p:nvSpPr>
              <p:cNvPr id="47" name="Right Brace 46"/>
              <p:cNvSpPr/>
              <p:nvPr/>
            </p:nvSpPr>
            <p:spPr>
              <a:xfrm rot="5400000">
                <a:off x="5132110" y="3085206"/>
                <a:ext cx="808277" cy="407225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48" name="TextBox 47">
                <a:extLst>
                  <a:ext uri="{FF2B5EF4-FFF2-40B4-BE49-F238E27FC236}">
                    <a16:creationId xmlns:a16="http://schemas.microsoft.com/office/drawing/2014/main" id="{100C3B83-8C42-44CA-A376-463EC96642FA}"/>
                  </a:ext>
                </a:extLst>
              </p:cNvPr>
              <p:cNvSpPr txBox="1"/>
              <p:nvPr/>
            </p:nvSpPr>
            <p:spPr>
              <a:xfrm>
                <a:off x="5269818" y="5588718"/>
                <a:ext cx="649301" cy="369332"/>
              </a:xfrm>
              <a:prstGeom prst="rect">
                <a:avLst/>
              </a:prstGeom>
              <a:noFill/>
            </p:spPr>
            <p:txBody>
              <a:bodyPr wrap="none" rtlCol="0">
                <a:spAutoFit/>
              </a:bodyPr>
              <a:lstStyle/>
              <a:p>
                <a:r>
                  <a:rPr lang="en-US" b="1" dirty="0">
                    <a:solidFill>
                      <a:schemeClr val="tx2"/>
                    </a:solidFill>
                  </a:rPr>
                  <a:t>F</a:t>
                </a:r>
              </a:p>
            </p:txBody>
          </p:sp>
        </p:grpSp>
        <p:grpSp>
          <p:nvGrpSpPr>
            <p:cNvPr id="31" name="Group 30"/>
            <p:cNvGrpSpPr/>
            <p:nvPr/>
          </p:nvGrpSpPr>
          <p:grpSpPr>
            <a:xfrm>
              <a:off x="843157" y="3304018"/>
              <a:ext cx="1601573" cy="1285567"/>
              <a:chOff x="494135" y="4543264"/>
              <a:chExt cx="1387059" cy="968810"/>
            </a:xfrm>
          </p:grpSpPr>
          <p:pic>
            <p:nvPicPr>
              <p:cNvPr id="32" name="Picture 31"/>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94135" y="4624065"/>
                <a:ext cx="250969" cy="676810"/>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28102" y="4593706"/>
                <a:ext cx="250969" cy="676810"/>
              </a:xfrm>
              <a:prstGeom prst="rect">
                <a:avLst/>
              </a:prstGeom>
            </p:spPr>
          </p:pic>
          <p:pic>
            <p:nvPicPr>
              <p:cNvPr id="34" name="Picture 3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600802" y="4600271"/>
                <a:ext cx="250969" cy="676810"/>
              </a:xfrm>
              <a:prstGeom prst="rect">
                <a:avLst/>
              </a:prstGeom>
            </p:spPr>
          </p:pic>
          <p:pic>
            <p:nvPicPr>
              <p:cNvPr id="35" name="Picture 34"/>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3437" y="4543264"/>
                <a:ext cx="288817" cy="757076"/>
              </a:xfrm>
              <a:prstGeom prst="rect">
                <a:avLst/>
              </a:prstGeom>
            </p:spPr>
          </p:pic>
          <p:pic>
            <p:nvPicPr>
              <p:cNvPr id="36" name="Picture 35"/>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060982" y="4563892"/>
                <a:ext cx="288817" cy="757076"/>
              </a:xfrm>
              <a:prstGeom prst="rect">
                <a:avLst/>
              </a:prstGeom>
            </p:spPr>
          </p:pic>
          <p:pic>
            <p:nvPicPr>
              <p:cNvPr id="37" name="Picture 36"/>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239891" y="4660473"/>
                <a:ext cx="250969" cy="676810"/>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7547" y="4624923"/>
                <a:ext cx="250969" cy="676810"/>
              </a:xfrm>
              <a:prstGeom prst="rect">
                <a:avLst/>
              </a:prstGeom>
            </p:spPr>
          </p:pic>
          <p:pic>
            <p:nvPicPr>
              <p:cNvPr id="39" name="Picture 38"/>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6067" y="4663663"/>
                <a:ext cx="250969" cy="676810"/>
              </a:xfrm>
              <a:prstGeom prst="rect">
                <a:avLst/>
              </a:prstGeom>
            </p:spPr>
          </p:pic>
          <p:pic>
            <p:nvPicPr>
              <p:cNvPr id="40" name="Picture 39"/>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36543" y="4624923"/>
                <a:ext cx="288817" cy="757076"/>
              </a:xfrm>
              <a:prstGeom prst="rect">
                <a:avLst/>
              </a:prstGeom>
            </p:spPr>
          </p:pic>
          <p:pic>
            <p:nvPicPr>
              <p:cNvPr id="41" name="Picture 40"/>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2">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65226" y="4612624"/>
                <a:ext cx="288817" cy="757076"/>
              </a:xfrm>
              <a:prstGeom prst="rect">
                <a:avLst/>
              </a:prstGeom>
            </p:spPr>
          </p:pic>
          <p:pic>
            <p:nvPicPr>
              <p:cNvPr id="42" name="Picture 41"/>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16529" y="4791941"/>
                <a:ext cx="250969" cy="676810"/>
              </a:xfrm>
              <a:prstGeom prst="rect">
                <a:avLst/>
              </a:prstGeom>
            </p:spPr>
          </p:pic>
          <p:pic>
            <p:nvPicPr>
              <p:cNvPr id="43" name="Picture 4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30225" y="4805440"/>
                <a:ext cx="250969" cy="676810"/>
              </a:xfrm>
              <a:prstGeom prst="rect">
                <a:avLst/>
              </a:prstGeom>
            </p:spPr>
          </p:pic>
          <p:pic>
            <p:nvPicPr>
              <p:cNvPr id="44" name="Picture 43"/>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42705" y="4795131"/>
                <a:ext cx="250969" cy="676810"/>
              </a:xfrm>
              <a:prstGeom prst="rect">
                <a:avLst/>
              </a:prstGeom>
            </p:spPr>
          </p:pic>
          <p:pic>
            <p:nvPicPr>
              <p:cNvPr id="45" name="Picture 44"/>
              <p:cNvPicPr>
                <a:picLocks noChangeAspect="1"/>
              </p:cNvPicPr>
              <p:nvPr/>
            </p:nvPicPr>
            <p:blipFill>
              <a:blip r:embed="rId9"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65560" y="4754998"/>
                <a:ext cx="288817" cy="757076"/>
              </a:xfrm>
              <a:prstGeom prst="rect">
                <a:avLst/>
              </a:prstGeom>
            </p:spPr>
          </p:pic>
          <p:pic>
            <p:nvPicPr>
              <p:cNvPr id="46" name="Picture 45"/>
              <p:cNvPicPr>
                <a:picLocks noChangeAspect="1"/>
              </p:cNvPicPr>
              <p:nvPr/>
            </p:nvPicPr>
            <p:blipFill>
              <a:blip r:embed="rId10" cstate="print">
                <a:duotone>
                  <a:prstClr val="black"/>
                  <a:schemeClr val="accent6">
                    <a:tint val="45000"/>
                    <a:satMod val="400000"/>
                  </a:schemeClr>
                </a:duotone>
                <a:extLst>
                  <a:ext uri="{BEBA8EAE-BF5A-486C-A8C5-ECC9F3942E4B}">
                    <a14:imgProps xmlns:a14="http://schemas.microsoft.com/office/drawing/2010/main">
                      <a14:imgLayer r:embed="rId1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341864" y="4744092"/>
                <a:ext cx="288817" cy="757076"/>
              </a:xfrm>
              <a:prstGeom prst="rect">
                <a:avLst/>
              </a:prstGeom>
            </p:spPr>
          </p:pic>
        </p:grpSp>
      </p:grpSp>
      <p:sp>
        <p:nvSpPr>
          <p:cNvPr id="5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107972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21" name="TextBox 20">
            <a:extLst>
              <a:ext uri="{FF2B5EF4-FFF2-40B4-BE49-F238E27FC236}">
                <a16:creationId xmlns:a16="http://schemas.microsoft.com/office/drawing/2014/main" id="{100C3B83-8C42-44CA-A376-463EC96642FA}"/>
              </a:ext>
            </a:extLst>
          </p:cNvPr>
          <p:cNvSpPr txBox="1"/>
          <p:nvPr/>
        </p:nvSpPr>
        <p:spPr>
          <a:xfrm>
            <a:off x="777404" y="5749309"/>
            <a:ext cx="2786339" cy="369332"/>
          </a:xfrm>
          <a:prstGeom prst="rect">
            <a:avLst/>
          </a:prstGeom>
          <a:noFill/>
        </p:spPr>
        <p:txBody>
          <a:bodyPr wrap="none" rtlCol="0">
            <a:spAutoFit/>
          </a:bodyPr>
          <a:lstStyle/>
          <a:p>
            <a:r>
              <a:rPr lang="en-US" dirty="0">
                <a:solidFill>
                  <a:schemeClr val="accent1"/>
                </a:solidFill>
              </a:rPr>
              <a:t>(DP) has simple structure</a:t>
            </a:r>
          </a:p>
        </p:txBody>
      </p:sp>
      <p:grpSp>
        <p:nvGrpSpPr>
          <p:cNvPr id="30" name="Group 29"/>
          <p:cNvGrpSpPr/>
          <p:nvPr/>
        </p:nvGrpSpPr>
        <p:grpSpPr>
          <a:xfrm>
            <a:off x="5109112" y="4062965"/>
            <a:ext cx="1092104" cy="1323439"/>
            <a:chOff x="1406823" y="4698064"/>
            <a:chExt cx="1480465" cy="1886386"/>
          </a:xfrm>
        </p:grpSpPr>
        <p:sp>
          <p:nvSpPr>
            <p:cNvPr id="32" name="Rectangle 31"/>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28" name="Rectangle 27"/>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Brace 53"/>
          <p:cNvSpPr/>
          <p:nvPr/>
        </p:nvSpPr>
        <p:spPr>
          <a:xfrm rot="5400000">
            <a:off x="6060162" y="3909832"/>
            <a:ext cx="479502" cy="3324381"/>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55" name="TextBox 54">
            <a:extLst>
              <a:ext uri="{FF2B5EF4-FFF2-40B4-BE49-F238E27FC236}">
                <a16:creationId xmlns:a16="http://schemas.microsoft.com/office/drawing/2014/main" id="{100C3B83-8C42-44CA-A376-463EC96642FA}"/>
              </a:ext>
            </a:extLst>
          </p:cNvPr>
          <p:cNvSpPr txBox="1"/>
          <p:nvPr/>
        </p:nvSpPr>
        <p:spPr>
          <a:xfrm>
            <a:off x="5046445" y="5768088"/>
            <a:ext cx="2650084" cy="369332"/>
          </a:xfrm>
          <a:prstGeom prst="rect">
            <a:avLst/>
          </a:prstGeom>
          <a:noFill/>
        </p:spPr>
        <p:txBody>
          <a:bodyPr wrap="none" rtlCol="0">
            <a:spAutoFit/>
          </a:bodyPr>
          <a:lstStyle/>
          <a:p>
            <a:r>
              <a:rPr lang="en-US" dirty="0">
                <a:solidFill>
                  <a:schemeClr val="accent1"/>
                </a:solidFill>
              </a:rPr>
              <a:t>(OPQ) uses many prices</a:t>
            </a:r>
          </a:p>
        </p:txBody>
      </p:sp>
      <p:sp>
        <p:nvSpPr>
          <p:cNvPr id="50" name="Right Brace 49"/>
          <p:cNvSpPr/>
          <p:nvPr/>
        </p:nvSpPr>
        <p:spPr>
          <a:xfrm rot="5400000">
            <a:off x="1930823" y="4222418"/>
            <a:ext cx="479502" cy="2590993"/>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grpSp>
        <p:nvGrpSpPr>
          <p:cNvPr id="22" name="Group 21"/>
          <p:cNvGrpSpPr/>
          <p:nvPr/>
        </p:nvGrpSpPr>
        <p:grpSpPr>
          <a:xfrm>
            <a:off x="7357189" y="4068297"/>
            <a:ext cx="1087256" cy="1049247"/>
            <a:chOff x="7168242" y="4178112"/>
            <a:chExt cx="1288972" cy="1073069"/>
          </a:xfrm>
        </p:grpSpPr>
        <p:pic>
          <p:nvPicPr>
            <p:cNvPr id="75" name="Picture 7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68" name="Group 67"/>
            <p:cNvGrpSpPr/>
            <p:nvPr/>
          </p:nvGrpSpPr>
          <p:grpSpPr>
            <a:xfrm>
              <a:off x="7168242" y="4178112"/>
              <a:ext cx="1148674" cy="1073069"/>
              <a:chOff x="6559808" y="4025102"/>
              <a:chExt cx="1148674" cy="1073069"/>
            </a:xfrm>
          </p:grpSpPr>
          <p:grpSp>
            <p:nvGrpSpPr>
              <p:cNvPr id="69" name="Group 68"/>
              <p:cNvGrpSpPr/>
              <p:nvPr/>
            </p:nvGrpSpPr>
            <p:grpSpPr>
              <a:xfrm>
                <a:off x="6559808" y="4143189"/>
                <a:ext cx="1148674" cy="954982"/>
                <a:chOff x="6464279" y="4032371"/>
                <a:chExt cx="1148674" cy="954982"/>
              </a:xfrm>
            </p:grpSpPr>
            <p:pic>
              <p:nvPicPr>
                <p:cNvPr id="71" name="Picture 70"/>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70" name="Rectangle 69"/>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77" name="Rectangle 76"/>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59" name="Rectangle 58"/>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61" name="Rectangle 60"/>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63" name="Rectangle 62"/>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131" name="Group 130"/>
          <p:cNvGrpSpPr/>
          <p:nvPr/>
        </p:nvGrpSpPr>
        <p:grpSpPr>
          <a:xfrm>
            <a:off x="6231551" y="4144199"/>
            <a:ext cx="1087256" cy="1049247"/>
            <a:chOff x="7168242" y="4178112"/>
            <a:chExt cx="1288972" cy="1073069"/>
          </a:xfrm>
        </p:grpSpPr>
        <p:pic>
          <p:nvPicPr>
            <p:cNvPr id="132" name="Picture 1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33" name="Group 132"/>
            <p:cNvGrpSpPr/>
            <p:nvPr/>
          </p:nvGrpSpPr>
          <p:grpSpPr>
            <a:xfrm>
              <a:off x="7168242" y="4178112"/>
              <a:ext cx="1148674" cy="1073069"/>
              <a:chOff x="6559808" y="4025102"/>
              <a:chExt cx="1148674" cy="1073069"/>
            </a:xfrm>
          </p:grpSpPr>
          <p:grpSp>
            <p:nvGrpSpPr>
              <p:cNvPr id="134" name="Group 133"/>
              <p:cNvGrpSpPr/>
              <p:nvPr/>
            </p:nvGrpSpPr>
            <p:grpSpPr>
              <a:xfrm>
                <a:off x="6559808" y="4143189"/>
                <a:ext cx="1148674" cy="954982"/>
                <a:chOff x="6464279" y="4032371"/>
                <a:chExt cx="1148674" cy="954982"/>
              </a:xfrm>
            </p:grpSpPr>
            <p:pic>
              <p:nvPicPr>
                <p:cNvPr id="136" name="Picture 135"/>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37" name="Picture 1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38" name="Picture 1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35" name="Rectangle 134"/>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42" name="Group 141"/>
          <p:cNvGrpSpPr/>
          <p:nvPr/>
        </p:nvGrpSpPr>
        <p:grpSpPr>
          <a:xfrm>
            <a:off x="5113025" y="4143093"/>
            <a:ext cx="1087256" cy="1049247"/>
            <a:chOff x="7168242" y="4178112"/>
            <a:chExt cx="1288972" cy="1073069"/>
          </a:xfrm>
        </p:grpSpPr>
        <p:pic>
          <p:nvPicPr>
            <p:cNvPr id="143" name="Picture 14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44" name="Group 143"/>
            <p:cNvGrpSpPr/>
            <p:nvPr/>
          </p:nvGrpSpPr>
          <p:grpSpPr>
            <a:xfrm>
              <a:off x="7168242" y="4178112"/>
              <a:ext cx="1148674" cy="1073069"/>
              <a:chOff x="6559808" y="4025102"/>
              <a:chExt cx="1148674" cy="1073069"/>
            </a:xfrm>
          </p:grpSpPr>
          <p:grpSp>
            <p:nvGrpSpPr>
              <p:cNvPr id="145" name="Group 144"/>
              <p:cNvGrpSpPr/>
              <p:nvPr/>
            </p:nvGrpSpPr>
            <p:grpSpPr>
              <a:xfrm>
                <a:off x="6559808" y="4143189"/>
                <a:ext cx="1148674" cy="954982"/>
                <a:chOff x="6464279" y="4032371"/>
                <a:chExt cx="1148674" cy="954982"/>
              </a:xfrm>
            </p:grpSpPr>
            <p:pic>
              <p:nvPicPr>
                <p:cNvPr id="147" name="Picture 146"/>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48" name="Picture 14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49" name="Picture 14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46" name="Rectangle 145"/>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50" name="Group 149"/>
          <p:cNvGrpSpPr/>
          <p:nvPr/>
        </p:nvGrpSpPr>
        <p:grpSpPr>
          <a:xfrm>
            <a:off x="4105491" y="4184146"/>
            <a:ext cx="1087256" cy="991322"/>
            <a:chOff x="7168242" y="4237352"/>
            <a:chExt cx="1288972" cy="1013829"/>
          </a:xfrm>
        </p:grpSpPr>
        <p:pic>
          <p:nvPicPr>
            <p:cNvPr id="151" name="Picture 15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53" name="Group 152"/>
            <p:cNvGrpSpPr/>
            <p:nvPr/>
          </p:nvGrpSpPr>
          <p:grpSpPr>
            <a:xfrm>
              <a:off x="7168242" y="4296199"/>
              <a:ext cx="1148674" cy="954982"/>
              <a:chOff x="6464279" y="4032371"/>
              <a:chExt cx="1148674" cy="954982"/>
            </a:xfrm>
          </p:grpSpPr>
          <p:pic>
            <p:nvPicPr>
              <p:cNvPr id="155" name="Picture 15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56" name="Picture 15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57" name="Picture 1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4" name="TextBox 3"/>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58" name="TextBox 157"/>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59" name="TextBox 158"/>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60" name="TextBox 159"/>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6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220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5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1" grpId="0"/>
      <p:bldP spid="28" grpId="0" animBg="1"/>
      <p:bldP spid="54" grpId="0" animBg="1"/>
      <p:bldP spid="55" grpId="0"/>
      <p:bldP spid="50" grpId="0" animBg="1"/>
      <p:bldP spid="77" grpId="0" animBg="1"/>
      <p:bldP spid="78" grpId="0" animBg="1"/>
      <p:bldP spid="56" grpId="0" animBg="1"/>
      <p:bldP spid="59" grpId="0" animBg="1"/>
      <p:bldP spid="61" grpId="0" animBg="1"/>
      <p:bldP spid="63" grpId="0" animBg="1"/>
      <p:bldP spid="4" grpId="0"/>
      <p:bldP spid="158" grpId="0"/>
      <p:bldP spid="159" grpId="0"/>
      <p:bldP spid="16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56" name="Rectangle: Rounded Corners 63">
            <a:extLst>
              <a:ext uri="{FF2B5EF4-FFF2-40B4-BE49-F238E27FC236}">
                <a16:creationId xmlns:a16="http://schemas.microsoft.com/office/drawing/2014/main" id="{E12475D8-1991-4AC1-9A17-B4804E4453E3}"/>
              </a:ext>
            </a:extLst>
          </p:cNvPr>
          <p:cNvSpPr/>
          <p:nvPr/>
        </p:nvSpPr>
        <p:spPr>
          <a:xfrm>
            <a:off x="881239" y="4135392"/>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72185" y="5418032"/>
            <a:ext cx="3437159" cy="369332"/>
          </a:xfrm>
          <a:prstGeom prst="rect">
            <a:avLst/>
          </a:prstGeom>
          <a:noFill/>
        </p:spPr>
        <p:txBody>
          <a:bodyPr wrap="none" rtlCol="0">
            <a:spAutoFit/>
          </a:bodyPr>
          <a:lstStyle/>
          <a:p>
            <a:r>
              <a:rPr lang="en-US" dirty="0">
                <a:solidFill>
                  <a:schemeClr val="accent1"/>
                </a:solidFill>
              </a:rPr>
              <a:t>Suppose customer likes 2 items </a:t>
            </a:r>
          </a:p>
        </p:txBody>
      </p:sp>
      <p:cxnSp>
        <p:nvCxnSpPr>
          <p:cNvPr id="61" name="Straight Connector 60"/>
          <p:cNvCxnSpPr>
            <a:endCxn id="59" idx="0"/>
          </p:cNvCxnSpPr>
          <p:nvPr/>
        </p:nvCxnSpPr>
        <p:spPr>
          <a:xfrm>
            <a:off x="1248032" y="5084694"/>
            <a:ext cx="1142733" cy="333338"/>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3">
            <a:extLst>
              <a:ext uri="{FF2B5EF4-FFF2-40B4-BE49-F238E27FC236}">
                <a16:creationId xmlns:a16="http://schemas.microsoft.com/office/drawing/2014/main" id="{E12475D8-1991-4AC1-9A17-B4804E4453E3}"/>
              </a:ext>
            </a:extLst>
          </p:cNvPr>
          <p:cNvSpPr/>
          <p:nvPr/>
        </p:nvSpPr>
        <p:spPr>
          <a:xfrm>
            <a:off x="2036946" y="4153965"/>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2"/>
            <a:endCxn id="59" idx="0"/>
          </p:cNvCxnSpPr>
          <p:nvPr/>
        </p:nvCxnSpPr>
        <p:spPr>
          <a:xfrm flipH="1">
            <a:off x="2390765" y="5084694"/>
            <a:ext cx="11297" cy="333338"/>
          </a:xfrm>
          <a:prstGeom prst="line">
            <a:avLst/>
          </a:prstGeom>
        </p:spPr>
        <p:style>
          <a:lnRef idx="1">
            <a:schemeClr val="accent1"/>
          </a:lnRef>
          <a:fillRef idx="0">
            <a:schemeClr val="accent1"/>
          </a:fillRef>
          <a:effectRef idx="0">
            <a:schemeClr val="accent1"/>
          </a:effectRef>
          <a:fontRef idx="minor">
            <a:schemeClr val="tx1"/>
          </a:fontRef>
        </p:style>
      </p:cxnSp>
      <p:grpSp>
        <p:nvGrpSpPr>
          <p:cNvPr id="57" name="Group 56"/>
          <p:cNvGrpSpPr/>
          <p:nvPr/>
        </p:nvGrpSpPr>
        <p:grpSpPr>
          <a:xfrm>
            <a:off x="5109112" y="4062965"/>
            <a:ext cx="1092104" cy="1323439"/>
            <a:chOff x="1406823" y="4698064"/>
            <a:chExt cx="1480465" cy="1886386"/>
          </a:xfrm>
        </p:grpSpPr>
        <p:sp>
          <p:nvSpPr>
            <p:cNvPr id="79" name="Rectangle 78"/>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81" name="Rectangle 80"/>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7357189" y="4068297"/>
            <a:ext cx="1087256" cy="1049247"/>
            <a:chOff x="7168242" y="4178112"/>
            <a:chExt cx="1288972" cy="1073069"/>
          </a:xfrm>
        </p:grpSpPr>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85" name="Group 84"/>
            <p:cNvGrpSpPr/>
            <p:nvPr/>
          </p:nvGrpSpPr>
          <p:grpSpPr>
            <a:xfrm>
              <a:off x="7168242" y="4178112"/>
              <a:ext cx="1148674" cy="1073069"/>
              <a:chOff x="6559808" y="4025102"/>
              <a:chExt cx="1148674" cy="1073069"/>
            </a:xfrm>
          </p:grpSpPr>
          <p:grpSp>
            <p:nvGrpSpPr>
              <p:cNvPr id="86" name="Group 85"/>
              <p:cNvGrpSpPr/>
              <p:nvPr/>
            </p:nvGrpSpPr>
            <p:grpSpPr>
              <a:xfrm>
                <a:off x="6559808" y="4143189"/>
                <a:ext cx="1148674" cy="954982"/>
                <a:chOff x="6464279" y="4032371"/>
                <a:chExt cx="1148674" cy="954982"/>
              </a:xfrm>
            </p:grpSpPr>
            <p:pic>
              <p:nvPicPr>
                <p:cNvPr id="88" name="Picture 8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87" name="Rectangle 86"/>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91" name="Rectangle 90"/>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4" name="Rectangle 93"/>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95" name="Rectangle 94"/>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96" name="Rectangle 95"/>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97" name="Group 96"/>
          <p:cNvGrpSpPr/>
          <p:nvPr/>
        </p:nvGrpSpPr>
        <p:grpSpPr>
          <a:xfrm>
            <a:off x="6231551" y="4144199"/>
            <a:ext cx="1087256" cy="1049247"/>
            <a:chOff x="7168242" y="4178112"/>
            <a:chExt cx="1288972" cy="1073069"/>
          </a:xfrm>
        </p:grpSpPr>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9" name="Group 98"/>
            <p:cNvGrpSpPr/>
            <p:nvPr/>
          </p:nvGrpSpPr>
          <p:grpSpPr>
            <a:xfrm>
              <a:off x="7168242" y="4178112"/>
              <a:ext cx="1148674" cy="1073069"/>
              <a:chOff x="6559808" y="4025102"/>
              <a:chExt cx="1148674" cy="1073069"/>
            </a:xfrm>
          </p:grpSpPr>
          <p:grpSp>
            <p:nvGrpSpPr>
              <p:cNvPr id="100" name="Group 99"/>
              <p:cNvGrpSpPr/>
              <p:nvPr/>
            </p:nvGrpSpPr>
            <p:grpSpPr>
              <a:xfrm>
                <a:off x="6559808" y="4143189"/>
                <a:ext cx="1148674" cy="954982"/>
                <a:chOff x="6464279" y="4032371"/>
                <a:chExt cx="1148674" cy="954982"/>
              </a:xfrm>
            </p:grpSpPr>
            <p:pic>
              <p:nvPicPr>
                <p:cNvPr id="102" name="Picture 10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3" name="Picture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1" name="Rectangle 100"/>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05" name="Group 104"/>
          <p:cNvGrpSpPr/>
          <p:nvPr/>
        </p:nvGrpSpPr>
        <p:grpSpPr>
          <a:xfrm>
            <a:off x="5113025" y="4143093"/>
            <a:ext cx="1087256" cy="1049247"/>
            <a:chOff x="7168242" y="4178112"/>
            <a:chExt cx="1288972" cy="1073069"/>
          </a:xfrm>
        </p:grpSpPr>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7" name="Group 106"/>
            <p:cNvGrpSpPr/>
            <p:nvPr/>
          </p:nvGrpSpPr>
          <p:grpSpPr>
            <a:xfrm>
              <a:off x="7168242" y="4178112"/>
              <a:ext cx="1148674" cy="1073069"/>
              <a:chOff x="6559808" y="4025102"/>
              <a:chExt cx="1148674" cy="1073069"/>
            </a:xfrm>
          </p:grpSpPr>
          <p:grpSp>
            <p:nvGrpSpPr>
              <p:cNvPr id="108" name="Group 107"/>
              <p:cNvGrpSpPr/>
              <p:nvPr/>
            </p:nvGrpSpPr>
            <p:grpSpPr>
              <a:xfrm>
                <a:off x="6559808" y="4143189"/>
                <a:ext cx="1148674" cy="954982"/>
                <a:chOff x="6464279" y="4032371"/>
                <a:chExt cx="1148674" cy="954982"/>
              </a:xfrm>
            </p:grpSpPr>
            <p:pic>
              <p:nvPicPr>
                <p:cNvPr id="110" name="Picture 109"/>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9" name="Rectangle 108"/>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3" name="Group 112"/>
          <p:cNvGrpSpPr/>
          <p:nvPr/>
        </p:nvGrpSpPr>
        <p:grpSpPr>
          <a:xfrm>
            <a:off x="4105491" y="4184146"/>
            <a:ext cx="1087256" cy="991322"/>
            <a:chOff x="7168242" y="4237352"/>
            <a:chExt cx="1288972" cy="1013829"/>
          </a:xfrm>
        </p:grpSpPr>
        <p:pic>
          <p:nvPicPr>
            <p:cNvPr id="114" name="Picture 1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6" name="Group 115"/>
            <p:cNvGrpSpPr/>
            <p:nvPr/>
          </p:nvGrpSpPr>
          <p:grpSpPr>
            <a:xfrm>
              <a:off x="7168242" y="4296199"/>
              <a:ext cx="1148674" cy="954982"/>
              <a:chOff x="6464279" y="4032371"/>
              <a:chExt cx="1148674" cy="954982"/>
            </a:xfrm>
          </p:grpSpPr>
          <p:pic>
            <p:nvPicPr>
              <p:cNvPr id="118" name="Picture 11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21" name="TextBox 120"/>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22" name="TextBox 121"/>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3" name="TextBox 122"/>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4" name="TextBox 123"/>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25" name="Content Placeholder 10">
            <a:extLst>
              <a:ext uri="{FF2B5EF4-FFF2-40B4-BE49-F238E27FC236}">
                <a16:creationId xmlns:a16="http://schemas.microsoft.com/office/drawing/2014/main" id="{C99561DE-9AF1-4988-BE70-2BEBDF136BB7}"/>
              </a:ext>
            </a:extLst>
          </p:cNvPr>
          <p:cNvSpPr txBox="1">
            <a:spLocks/>
          </p:cNvSpPr>
          <p:nvPr/>
        </p:nvSpPr>
        <p:spPr>
          <a:xfrm>
            <a:off x="578185" y="1635196"/>
            <a:ext cx="8003405" cy="10326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Font typeface="Arial" panose="020B0604020202020204" pitchFamily="34" charset="0"/>
              <a:buNone/>
            </a:pPr>
            <a:endParaRPr lang="en-US" sz="1800" dirty="0"/>
          </a:p>
          <a:p>
            <a:pPr marL="0" indent="0">
              <a:lnSpc>
                <a:spcPct val="100000"/>
              </a:lnSpc>
              <a:spcBef>
                <a:spcPts val="600"/>
              </a:spcBef>
              <a:buFont typeface="Arial" panose="020B0604020202020204" pitchFamily="34" charset="0"/>
              <a:buNone/>
            </a:pPr>
            <a:endParaRPr lang="en-US" sz="1800" dirty="0"/>
          </a:p>
        </p:txBody>
      </p:sp>
      <p:sp>
        <p:nvSpPr>
          <p:cNvPr id="12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36206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grpSp>
        <p:nvGrpSpPr>
          <p:cNvPr id="3" name="Group 2"/>
          <p:cNvGrpSpPr/>
          <p:nvPr/>
        </p:nvGrpSpPr>
        <p:grpSpPr>
          <a:xfrm>
            <a:off x="342900" y="1819279"/>
            <a:ext cx="8258175" cy="3046336"/>
            <a:chOff x="257175" y="1514475"/>
            <a:chExt cx="8258175" cy="3046336"/>
          </a:xfrm>
        </p:grpSpPr>
        <p:sp>
          <p:nvSpPr>
            <p:cNvPr id="16" name="Rectangle 15">
              <a:extLst>
                <a:ext uri="{FF2B5EF4-FFF2-40B4-BE49-F238E27FC236}">
                  <a16:creationId xmlns:a16="http://schemas.microsoft.com/office/drawing/2014/main" id="{5EFD3925-63D5-44CD-A76F-8216D4588523}"/>
                </a:ext>
              </a:extLst>
            </p:cNvPr>
            <p:cNvSpPr/>
            <p:nvPr/>
          </p:nvSpPr>
          <p:spPr>
            <a:xfrm>
              <a:off x="257175" y="1514475"/>
              <a:ext cx="8258175" cy="3046336"/>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313" y="1545553"/>
              <a:ext cx="7948151" cy="2948764"/>
            </a:xfrm>
            <a:prstGeom prst="rect">
              <a:avLst/>
            </a:prstGeom>
          </p:spPr>
        </p:pic>
      </p:grpSp>
      <p:grpSp>
        <p:nvGrpSpPr>
          <p:cNvPr id="8" name="Group 7"/>
          <p:cNvGrpSpPr/>
          <p:nvPr/>
        </p:nvGrpSpPr>
        <p:grpSpPr>
          <a:xfrm>
            <a:off x="3500123" y="4717193"/>
            <a:ext cx="4072252" cy="1177610"/>
            <a:chOff x="3500123" y="4717193"/>
            <a:chExt cx="4072252" cy="1177610"/>
          </a:xfrm>
        </p:grpSpPr>
        <p:sp>
          <p:nvSpPr>
            <p:cNvPr id="6" name="Right Brace 5"/>
            <p:cNvSpPr/>
            <p:nvPr/>
          </p:nvSpPr>
          <p:spPr>
            <a:xfrm rot="5400000">
              <a:off x="5132110" y="3085206"/>
              <a:ext cx="808277" cy="407225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3" name="TextBox 12">
              <a:extLst>
                <a:ext uri="{FF2B5EF4-FFF2-40B4-BE49-F238E27FC236}">
                  <a16:creationId xmlns:a16="http://schemas.microsoft.com/office/drawing/2014/main" id="{100C3B83-8C42-44CA-A376-463EC96642FA}"/>
                </a:ext>
              </a:extLst>
            </p:cNvPr>
            <p:cNvSpPr txBox="1"/>
            <p:nvPr/>
          </p:nvSpPr>
          <p:spPr>
            <a:xfrm>
              <a:off x="4561359" y="5525471"/>
              <a:ext cx="2341282" cy="369332"/>
            </a:xfrm>
            <a:prstGeom prst="rect">
              <a:avLst/>
            </a:prstGeom>
            <a:noFill/>
          </p:spPr>
          <p:txBody>
            <a:bodyPr wrap="none" rtlCol="0">
              <a:spAutoFit/>
            </a:bodyPr>
            <a:lstStyle/>
            <a:p>
              <a:r>
                <a:rPr lang="en-US" b="1" dirty="0"/>
                <a:t>Traditional Products</a:t>
              </a:r>
            </a:p>
          </p:txBody>
        </p:sp>
      </p:grpSp>
      <p:grpSp>
        <p:nvGrpSpPr>
          <p:cNvPr id="15" name="Group 14"/>
          <p:cNvGrpSpPr/>
          <p:nvPr/>
        </p:nvGrpSpPr>
        <p:grpSpPr>
          <a:xfrm>
            <a:off x="626038" y="4717193"/>
            <a:ext cx="1993829" cy="1177610"/>
            <a:chOff x="3500123" y="4717193"/>
            <a:chExt cx="4137333" cy="1177610"/>
          </a:xfrm>
        </p:grpSpPr>
        <p:sp>
          <p:nvSpPr>
            <p:cNvPr id="18" name="Right Brace 17"/>
            <p:cNvSpPr/>
            <p:nvPr/>
          </p:nvSpPr>
          <p:spPr>
            <a:xfrm rot="5400000">
              <a:off x="5132110" y="3085206"/>
              <a:ext cx="808277" cy="4072252"/>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2"/>
                </a:solidFill>
              </a:endParaRPr>
            </a:p>
          </p:txBody>
        </p:sp>
        <p:sp>
          <p:nvSpPr>
            <p:cNvPr id="19" name="TextBox 18">
              <a:extLst>
                <a:ext uri="{FF2B5EF4-FFF2-40B4-BE49-F238E27FC236}">
                  <a16:creationId xmlns:a16="http://schemas.microsoft.com/office/drawing/2014/main" id="{100C3B83-8C42-44CA-A376-463EC96642FA}"/>
                </a:ext>
              </a:extLst>
            </p:cNvPr>
            <p:cNvSpPr txBox="1"/>
            <p:nvPr/>
          </p:nvSpPr>
          <p:spPr>
            <a:xfrm>
              <a:off x="3675118" y="5525471"/>
              <a:ext cx="3962338" cy="369332"/>
            </a:xfrm>
            <a:prstGeom prst="rect">
              <a:avLst/>
            </a:prstGeom>
            <a:noFill/>
          </p:spPr>
          <p:txBody>
            <a:bodyPr wrap="none" rtlCol="0">
              <a:spAutoFit/>
            </a:bodyPr>
            <a:lstStyle/>
            <a:p>
              <a:r>
                <a:rPr lang="en-US" b="1" dirty="0"/>
                <a:t>Opaque Product</a:t>
              </a:r>
            </a:p>
          </p:txBody>
        </p:sp>
      </p:grpSp>
      <p:sp>
        <p:nvSpPr>
          <p:cNvPr id="20"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056061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55A6EA4C-AEE4-48FC-83AE-6722789EAFCA}"/>
              </a:ext>
            </a:extLst>
          </p:cNvPr>
          <p:cNvSpPr/>
          <p:nvPr/>
        </p:nvSpPr>
        <p:spPr>
          <a:xfrm>
            <a:off x="578185" y="2945534"/>
            <a:ext cx="7961897" cy="322498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598940" y="3058500"/>
            <a:ext cx="8003405" cy="30601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56" name="Rectangle: Rounded Corners 63">
            <a:extLst>
              <a:ext uri="{FF2B5EF4-FFF2-40B4-BE49-F238E27FC236}">
                <a16:creationId xmlns:a16="http://schemas.microsoft.com/office/drawing/2014/main" id="{E12475D8-1991-4AC1-9A17-B4804E4453E3}"/>
              </a:ext>
            </a:extLst>
          </p:cNvPr>
          <p:cNvSpPr/>
          <p:nvPr/>
        </p:nvSpPr>
        <p:spPr>
          <a:xfrm>
            <a:off x="1473354" y="4184677"/>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56" idx="2"/>
          </p:cNvCxnSpPr>
          <p:nvPr/>
        </p:nvCxnSpPr>
        <p:spPr>
          <a:xfrm>
            <a:off x="1838470" y="5115406"/>
            <a:ext cx="654085" cy="302626"/>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3">
            <a:extLst>
              <a:ext uri="{FF2B5EF4-FFF2-40B4-BE49-F238E27FC236}">
                <a16:creationId xmlns:a16="http://schemas.microsoft.com/office/drawing/2014/main" id="{E12475D8-1991-4AC1-9A17-B4804E4453E3}"/>
              </a:ext>
            </a:extLst>
          </p:cNvPr>
          <p:cNvSpPr/>
          <p:nvPr/>
        </p:nvSpPr>
        <p:spPr>
          <a:xfrm>
            <a:off x="2704375" y="4144270"/>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2"/>
          </p:cNvCxnSpPr>
          <p:nvPr/>
        </p:nvCxnSpPr>
        <p:spPr>
          <a:xfrm flipH="1">
            <a:off x="2492555" y="5074999"/>
            <a:ext cx="576936" cy="343033"/>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72185" y="5418032"/>
            <a:ext cx="3581430" cy="646331"/>
          </a:xfrm>
          <a:prstGeom prst="rect">
            <a:avLst/>
          </a:prstGeom>
          <a:noFill/>
        </p:spPr>
        <p:txBody>
          <a:bodyPr wrap="none" rtlCol="0">
            <a:spAutoFit/>
          </a:bodyPr>
          <a:lstStyle/>
          <a:p>
            <a:r>
              <a:rPr lang="en-US" dirty="0">
                <a:solidFill>
                  <a:schemeClr val="accent1"/>
                </a:solidFill>
              </a:rPr>
              <a:t>Suppose customer likes 2 items, </a:t>
            </a:r>
          </a:p>
          <a:p>
            <a:r>
              <a:rPr lang="en-US" dirty="0">
                <a:solidFill>
                  <a:schemeClr val="accent1"/>
                </a:solidFill>
              </a:rPr>
              <a:t>½ chance of buying the </a:t>
            </a:r>
            <a:r>
              <a:rPr lang="en-US" dirty="0">
                <a:solidFill>
                  <a:srgbClr val="C00000"/>
                </a:solidFill>
              </a:rPr>
              <a:t>red shirt</a:t>
            </a:r>
            <a:r>
              <a:rPr lang="en-US" dirty="0">
                <a:solidFill>
                  <a:schemeClr val="accent1"/>
                </a:solidFill>
              </a:rPr>
              <a:t>.</a:t>
            </a:r>
          </a:p>
        </p:txBody>
      </p:sp>
      <p:grpSp>
        <p:nvGrpSpPr>
          <p:cNvPr id="57" name="Group 56"/>
          <p:cNvGrpSpPr/>
          <p:nvPr/>
        </p:nvGrpSpPr>
        <p:grpSpPr>
          <a:xfrm>
            <a:off x="5109112" y="4062965"/>
            <a:ext cx="1092104" cy="1323439"/>
            <a:chOff x="1406823" y="4698064"/>
            <a:chExt cx="1480465" cy="1886386"/>
          </a:xfrm>
        </p:grpSpPr>
        <p:sp>
          <p:nvSpPr>
            <p:cNvPr id="79" name="Rectangle 78"/>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82" name="Rectangle 81"/>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7357189" y="4068297"/>
            <a:ext cx="1087256" cy="1049247"/>
            <a:chOff x="7168242" y="4178112"/>
            <a:chExt cx="1288972" cy="1073069"/>
          </a:xfrm>
        </p:grpSpPr>
        <p:pic>
          <p:nvPicPr>
            <p:cNvPr id="84" name="Picture 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85" name="Group 84"/>
            <p:cNvGrpSpPr/>
            <p:nvPr/>
          </p:nvGrpSpPr>
          <p:grpSpPr>
            <a:xfrm>
              <a:off x="7168242" y="4178112"/>
              <a:ext cx="1148674" cy="1073069"/>
              <a:chOff x="6559808" y="4025102"/>
              <a:chExt cx="1148674" cy="1073069"/>
            </a:xfrm>
          </p:grpSpPr>
          <p:grpSp>
            <p:nvGrpSpPr>
              <p:cNvPr id="86" name="Group 85"/>
              <p:cNvGrpSpPr/>
              <p:nvPr/>
            </p:nvGrpSpPr>
            <p:grpSpPr>
              <a:xfrm>
                <a:off x="6559808" y="4143189"/>
                <a:ext cx="1148674" cy="954982"/>
                <a:chOff x="6464279" y="4032371"/>
                <a:chExt cx="1148674" cy="954982"/>
              </a:xfrm>
            </p:grpSpPr>
            <p:pic>
              <p:nvPicPr>
                <p:cNvPr id="88" name="Picture 8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90" name="Picture 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87" name="Rectangle 86"/>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91" name="Rectangle 90"/>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4" name="Rectangle 93"/>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95" name="Rectangle 94"/>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96" name="Rectangle 95"/>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97" name="Group 96"/>
          <p:cNvGrpSpPr/>
          <p:nvPr/>
        </p:nvGrpSpPr>
        <p:grpSpPr>
          <a:xfrm>
            <a:off x="6231551" y="4144199"/>
            <a:ext cx="1087256" cy="1049247"/>
            <a:chOff x="7168242" y="4178112"/>
            <a:chExt cx="1288972" cy="1073069"/>
          </a:xfrm>
        </p:grpSpPr>
        <p:pic>
          <p:nvPicPr>
            <p:cNvPr id="98" name="Picture 9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9" name="Group 98"/>
            <p:cNvGrpSpPr/>
            <p:nvPr/>
          </p:nvGrpSpPr>
          <p:grpSpPr>
            <a:xfrm>
              <a:off x="7168242" y="4178112"/>
              <a:ext cx="1148674" cy="1073069"/>
              <a:chOff x="6559808" y="4025102"/>
              <a:chExt cx="1148674" cy="1073069"/>
            </a:xfrm>
          </p:grpSpPr>
          <p:grpSp>
            <p:nvGrpSpPr>
              <p:cNvPr id="100" name="Group 99"/>
              <p:cNvGrpSpPr/>
              <p:nvPr/>
            </p:nvGrpSpPr>
            <p:grpSpPr>
              <a:xfrm>
                <a:off x="6559808" y="4143189"/>
                <a:ext cx="1148674" cy="954982"/>
                <a:chOff x="6464279" y="4032371"/>
                <a:chExt cx="1148674" cy="954982"/>
              </a:xfrm>
            </p:grpSpPr>
            <p:pic>
              <p:nvPicPr>
                <p:cNvPr id="102" name="Picture 10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3" name="Picture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4" name="Picture 10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1" name="Rectangle 100"/>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05" name="Group 104"/>
          <p:cNvGrpSpPr/>
          <p:nvPr/>
        </p:nvGrpSpPr>
        <p:grpSpPr>
          <a:xfrm>
            <a:off x="5113025" y="4143093"/>
            <a:ext cx="1087256" cy="1049247"/>
            <a:chOff x="7168242" y="4178112"/>
            <a:chExt cx="1288972" cy="1073069"/>
          </a:xfrm>
        </p:grpSpPr>
        <p:pic>
          <p:nvPicPr>
            <p:cNvPr id="106" name="Picture 10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7" name="Group 106"/>
            <p:cNvGrpSpPr/>
            <p:nvPr/>
          </p:nvGrpSpPr>
          <p:grpSpPr>
            <a:xfrm>
              <a:off x="7168242" y="4178112"/>
              <a:ext cx="1148674" cy="1073069"/>
              <a:chOff x="6559808" y="4025102"/>
              <a:chExt cx="1148674" cy="1073069"/>
            </a:xfrm>
          </p:grpSpPr>
          <p:grpSp>
            <p:nvGrpSpPr>
              <p:cNvPr id="108" name="Group 107"/>
              <p:cNvGrpSpPr/>
              <p:nvPr/>
            </p:nvGrpSpPr>
            <p:grpSpPr>
              <a:xfrm>
                <a:off x="6559808" y="4143189"/>
                <a:ext cx="1148674" cy="954982"/>
                <a:chOff x="6464279" y="4032371"/>
                <a:chExt cx="1148674" cy="954982"/>
              </a:xfrm>
            </p:grpSpPr>
            <p:pic>
              <p:nvPicPr>
                <p:cNvPr id="110" name="Picture 109"/>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2" name="Picture 1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9" name="Rectangle 108"/>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3" name="Group 112"/>
          <p:cNvGrpSpPr/>
          <p:nvPr/>
        </p:nvGrpSpPr>
        <p:grpSpPr>
          <a:xfrm>
            <a:off x="4105491" y="4184146"/>
            <a:ext cx="1087256" cy="991322"/>
            <a:chOff x="7168242" y="4237352"/>
            <a:chExt cx="1288972" cy="1013829"/>
          </a:xfrm>
        </p:grpSpPr>
        <p:pic>
          <p:nvPicPr>
            <p:cNvPr id="114" name="Picture 1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6" name="Group 115"/>
            <p:cNvGrpSpPr/>
            <p:nvPr/>
          </p:nvGrpSpPr>
          <p:grpSpPr>
            <a:xfrm>
              <a:off x="7168242" y="4296199"/>
              <a:ext cx="1148674" cy="954982"/>
              <a:chOff x="6464279" y="4032371"/>
              <a:chExt cx="1148674" cy="954982"/>
            </a:xfrm>
          </p:grpSpPr>
          <p:pic>
            <p:nvPicPr>
              <p:cNvPr id="118" name="Picture 11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20" name="Picture 1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21" name="TextBox 120"/>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22" name="TextBox 121"/>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3" name="TextBox 122"/>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4" name="TextBox 123"/>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25"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2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14356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9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56" name="Rectangle: Rounded Corners 63">
            <a:extLst>
              <a:ext uri="{FF2B5EF4-FFF2-40B4-BE49-F238E27FC236}">
                <a16:creationId xmlns:a16="http://schemas.microsoft.com/office/drawing/2014/main" id="{E12475D8-1991-4AC1-9A17-B4804E4453E3}"/>
              </a:ext>
            </a:extLst>
          </p:cNvPr>
          <p:cNvSpPr/>
          <p:nvPr/>
        </p:nvSpPr>
        <p:spPr>
          <a:xfrm>
            <a:off x="881239" y="4135392"/>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56" idx="2"/>
          </p:cNvCxnSpPr>
          <p:nvPr/>
        </p:nvCxnSpPr>
        <p:spPr>
          <a:xfrm>
            <a:off x="1246355" y="5066121"/>
            <a:ext cx="1246200" cy="351911"/>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3">
            <a:extLst>
              <a:ext uri="{FF2B5EF4-FFF2-40B4-BE49-F238E27FC236}">
                <a16:creationId xmlns:a16="http://schemas.microsoft.com/office/drawing/2014/main" id="{E12475D8-1991-4AC1-9A17-B4804E4453E3}"/>
              </a:ext>
            </a:extLst>
          </p:cNvPr>
          <p:cNvSpPr/>
          <p:nvPr/>
        </p:nvSpPr>
        <p:spPr>
          <a:xfrm>
            <a:off x="1589073" y="4144680"/>
            <a:ext cx="568273"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2"/>
          </p:cNvCxnSpPr>
          <p:nvPr/>
        </p:nvCxnSpPr>
        <p:spPr>
          <a:xfrm>
            <a:off x="1873210" y="5075409"/>
            <a:ext cx="619345" cy="342623"/>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72185" y="5418032"/>
            <a:ext cx="3581430" cy="646331"/>
          </a:xfrm>
          <a:prstGeom prst="rect">
            <a:avLst/>
          </a:prstGeom>
          <a:noFill/>
        </p:spPr>
        <p:txBody>
          <a:bodyPr wrap="none" rtlCol="0">
            <a:spAutoFit/>
          </a:bodyPr>
          <a:lstStyle/>
          <a:p>
            <a:r>
              <a:rPr lang="en-US" dirty="0">
                <a:solidFill>
                  <a:schemeClr val="accent1"/>
                </a:solidFill>
              </a:rPr>
              <a:t>Suppose customer likes 2 items, </a:t>
            </a:r>
          </a:p>
          <a:p>
            <a:r>
              <a:rPr lang="en-US" dirty="0">
                <a:solidFill>
                  <a:schemeClr val="accent1"/>
                </a:solidFill>
              </a:rPr>
              <a:t>½ chance of buying the </a:t>
            </a:r>
            <a:r>
              <a:rPr lang="en-US" dirty="0">
                <a:solidFill>
                  <a:srgbClr val="C00000"/>
                </a:solidFill>
              </a:rPr>
              <a:t>red shirt</a:t>
            </a:r>
            <a:r>
              <a:rPr lang="en-US" dirty="0">
                <a:solidFill>
                  <a:schemeClr val="accent1"/>
                </a:solidFill>
              </a:rPr>
              <a:t>.</a:t>
            </a:r>
          </a:p>
        </p:txBody>
      </p:sp>
      <p:grpSp>
        <p:nvGrpSpPr>
          <p:cNvPr id="57" name="Group 56"/>
          <p:cNvGrpSpPr/>
          <p:nvPr/>
        </p:nvGrpSpPr>
        <p:grpSpPr>
          <a:xfrm>
            <a:off x="5109112" y="4062965"/>
            <a:ext cx="1092104" cy="1323439"/>
            <a:chOff x="1406823" y="4698064"/>
            <a:chExt cx="1480465" cy="1886386"/>
          </a:xfrm>
        </p:grpSpPr>
        <p:sp>
          <p:nvSpPr>
            <p:cNvPr id="79" name="Rectangle 78"/>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81" name="Rectangle 80"/>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3" name="Group 82"/>
          <p:cNvGrpSpPr/>
          <p:nvPr/>
        </p:nvGrpSpPr>
        <p:grpSpPr>
          <a:xfrm>
            <a:off x="7357189" y="4068297"/>
            <a:ext cx="1087256" cy="1049247"/>
            <a:chOff x="7168242" y="4178112"/>
            <a:chExt cx="1288972" cy="1073069"/>
          </a:xfrm>
        </p:grpSpPr>
        <p:pic>
          <p:nvPicPr>
            <p:cNvPr id="84" name="Picture 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85" name="Group 84"/>
            <p:cNvGrpSpPr/>
            <p:nvPr/>
          </p:nvGrpSpPr>
          <p:grpSpPr>
            <a:xfrm>
              <a:off x="7168242" y="4178112"/>
              <a:ext cx="1148674" cy="1073069"/>
              <a:chOff x="6559808" y="4025102"/>
              <a:chExt cx="1148674" cy="1073069"/>
            </a:xfrm>
          </p:grpSpPr>
          <p:grpSp>
            <p:nvGrpSpPr>
              <p:cNvPr id="86" name="Group 85"/>
              <p:cNvGrpSpPr/>
              <p:nvPr/>
            </p:nvGrpSpPr>
            <p:grpSpPr>
              <a:xfrm>
                <a:off x="6559808" y="4143189"/>
                <a:ext cx="1148674" cy="954982"/>
                <a:chOff x="6464279" y="4032371"/>
                <a:chExt cx="1148674" cy="954982"/>
              </a:xfrm>
            </p:grpSpPr>
            <p:pic>
              <p:nvPicPr>
                <p:cNvPr id="88" name="Picture 87"/>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89" name="Picture 8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90" name="Picture 8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87" name="Rectangle 86"/>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91" name="Rectangle 90"/>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4" name="Rectangle 93"/>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95" name="Rectangle 94"/>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96" name="Rectangle 95"/>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97" name="Group 96"/>
          <p:cNvGrpSpPr/>
          <p:nvPr/>
        </p:nvGrpSpPr>
        <p:grpSpPr>
          <a:xfrm>
            <a:off x="6231551" y="4144199"/>
            <a:ext cx="1087256" cy="1049247"/>
            <a:chOff x="7168242" y="4178112"/>
            <a:chExt cx="1288972" cy="1073069"/>
          </a:xfrm>
        </p:grpSpPr>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9" name="Group 98"/>
            <p:cNvGrpSpPr/>
            <p:nvPr/>
          </p:nvGrpSpPr>
          <p:grpSpPr>
            <a:xfrm>
              <a:off x="7168242" y="4178112"/>
              <a:ext cx="1148674" cy="1073069"/>
              <a:chOff x="6559808" y="4025102"/>
              <a:chExt cx="1148674" cy="1073069"/>
            </a:xfrm>
          </p:grpSpPr>
          <p:grpSp>
            <p:nvGrpSpPr>
              <p:cNvPr id="100" name="Group 99"/>
              <p:cNvGrpSpPr/>
              <p:nvPr/>
            </p:nvGrpSpPr>
            <p:grpSpPr>
              <a:xfrm>
                <a:off x="6559808" y="4143189"/>
                <a:ext cx="1148674" cy="954982"/>
                <a:chOff x="6464279" y="4032371"/>
                <a:chExt cx="1148674" cy="954982"/>
              </a:xfrm>
            </p:grpSpPr>
            <p:pic>
              <p:nvPicPr>
                <p:cNvPr id="102" name="Picture 10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3" name="Picture 10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4" name="Picture 10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1" name="Rectangle 100"/>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05" name="Group 104"/>
          <p:cNvGrpSpPr/>
          <p:nvPr/>
        </p:nvGrpSpPr>
        <p:grpSpPr>
          <a:xfrm>
            <a:off x="5113025" y="4143093"/>
            <a:ext cx="1087256" cy="1049247"/>
            <a:chOff x="7168242" y="4178112"/>
            <a:chExt cx="1288972" cy="1073069"/>
          </a:xfrm>
        </p:grpSpPr>
        <p:pic>
          <p:nvPicPr>
            <p:cNvPr id="106" name="Picture 10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7" name="Group 106"/>
            <p:cNvGrpSpPr/>
            <p:nvPr/>
          </p:nvGrpSpPr>
          <p:grpSpPr>
            <a:xfrm>
              <a:off x="7168242" y="4178112"/>
              <a:ext cx="1148674" cy="1073069"/>
              <a:chOff x="6559808" y="4025102"/>
              <a:chExt cx="1148674" cy="1073069"/>
            </a:xfrm>
          </p:grpSpPr>
          <p:grpSp>
            <p:nvGrpSpPr>
              <p:cNvPr id="108" name="Group 107"/>
              <p:cNvGrpSpPr/>
              <p:nvPr/>
            </p:nvGrpSpPr>
            <p:grpSpPr>
              <a:xfrm>
                <a:off x="6559808" y="4143189"/>
                <a:ext cx="1148674" cy="954982"/>
                <a:chOff x="6464279" y="4032371"/>
                <a:chExt cx="1148674" cy="954982"/>
              </a:xfrm>
            </p:grpSpPr>
            <p:pic>
              <p:nvPicPr>
                <p:cNvPr id="110" name="Picture 109"/>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1" name="Picture 1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2" name="Picture 1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9" name="Rectangle 108"/>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3" name="Group 112"/>
          <p:cNvGrpSpPr/>
          <p:nvPr/>
        </p:nvGrpSpPr>
        <p:grpSpPr>
          <a:xfrm>
            <a:off x="4105491" y="4184146"/>
            <a:ext cx="1087256" cy="991322"/>
            <a:chOff x="7168242" y="4237352"/>
            <a:chExt cx="1288972" cy="1013829"/>
          </a:xfrm>
        </p:grpSpPr>
        <p:pic>
          <p:nvPicPr>
            <p:cNvPr id="114" name="Picture 1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6" name="Group 115"/>
            <p:cNvGrpSpPr/>
            <p:nvPr/>
          </p:nvGrpSpPr>
          <p:grpSpPr>
            <a:xfrm>
              <a:off x="7168242" y="4296199"/>
              <a:ext cx="1148674" cy="954982"/>
              <a:chOff x="6464279" y="4032371"/>
              <a:chExt cx="1148674" cy="954982"/>
            </a:xfrm>
          </p:grpSpPr>
          <p:pic>
            <p:nvPicPr>
              <p:cNvPr id="118" name="Picture 117"/>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9" name="Picture 1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20" name="Picture 1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21" name="TextBox 120"/>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22" name="TextBox 121"/>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3" name="TextBox 122"/>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4" name="TextBox 123"/>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25"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2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673023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56" name="Rectangle: Rounded Corners 63">
            <a:extLst>
              <a:ext uri="{FF2B5EF4-FFF2-40B4-BE49-F238E27FC236}">
                <a16:creationId xmlns:a16="http://schemas.microsoft.com/office/drawing/2014/main" id="{E12475D8-1991-4AC1-9A17-B4804E4453E3}"/>
              </a:ext>
            </a:extLst>
          </p:cNvPr>
          <p:cNvSpPr/>
          <p:nvPr/>
        </p:nvSpPr>
        <p:spPr>
          <a:xfrm>
            <a:off x="881239" y="4135392"/>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72185" y="5418032"/>
            <a:ext cx="3581430" cy="646331"/>
          </a:xfrm>
          <a:prstGeom prst="rect">
            <a:avLst/>
          </a:prstGeom>
          <a:noFill/>
        </p:spPr>
        <p:txBody>
          <a:bodyPr wrap="none" rtlCol="0">
            <a:spAutoFit/>
          </a:bodyPr>
          <a:lstStyle/>
          <a:p>
            <a:r>
              <a:rPr lang="en-US" dirty="0">
                <a:solidFill>
                  <a:schemeClr val="accent1"/>
                </a:solidFill>
              </a:rPr>
              <a:t>Suppose customer likes 2 items, </a:t>
            </a:r>
          </a:p>
          <a:p>
            <a:r>
              <a:rPr lang="en-US" dirty="0">
                <a:solidFill>
                  <a:schemeClr val="accent1"/>
                </a:solidFill>
              </a:rPr>
              <a:t>½ chance of buying the </a:t>
            </a:r>
            <a:r>
              <a:rPr lang="en-US" dirty="0">
                <a:solidFill>
                  <a:srgbClr val="C00000"/>
                </a:solidFill>
              </a:rPr>
              <a:t>red shirt</a:t>
            </a:r>
            <a:r>
              <a:rPr lang="en-US" dirty="0">
                <a:solidFill>
                  <a:schemeClr val="accent1"/>
                </a:solidFill>
              </a:rPr>
              <a:t>.</a:t>
            </a:r>
          </a:p>
        </p:txBody>
      </p:sp>
      <p:cxnSp>
        <p:nvCxnSpPr>
          <p:cNvPr id="61" name="Straight Connector 60"/>
          <p:cNvCxnSpPr>
            <a:stCxn id="56" idx="2"/>
            <a:endCxn id="59" idx="0"/>
          </p:cNvCxnSpPr>
          <p:nvPr/>
        </p:nvCxnSpPr>
        <p:spPr>
          <a:xfrm>
            <a:off x="1246355" y="5066121"/>
            <a:ext cx="1216545" cy="351911"/>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3">
            <a:extLst>
              <a:ext uri="{FF2B5EF4-FFF2-40B4-BE49-F238E27FC236}">
                <a16:creationId xmlns:a16="http://schemas.microsoft.com/office/drawing/2014/main" id="{E12475D8-1991-4AC1-9A17-B4804E4453E3}"/>
              </a:ext>
            </a:extLst>
          </p:cNvPr>
          <p:cNvSpPr/>
          <p:nvPr/>
        </p:nvSpPr>
        <p:spPr>
          <a:xfrm>
            <a:off x="2036946" y="4153965"/>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2"/>
            <a:endCxn id="59" idx="0"/>
          </p:cNvCxnSpPr>
          <p:nvPr/>
        </p:nvCxnSpPr>
        <p:spPr>
          <a:xfrm>
            <a:off x="2402062" y="5084694"/>
            <a:ext cx="60838" cy="3333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014939" y="4095083"/>
            <a:ext cx="2903359" cy="1955450"/>
            <a:chOff x="5014939" y="4095083"/>
            <a:chExt cx="2903359" cy="1955450"/>
          </a:xfrm>
        </p:grpSpPr>
        <p:sp>
          <p:nvSpPr>
            <p:cNvPr id="66" name="TextBox 65">
              <a:extLst>
                <a:ext uri="{FF2B5EF4-FFF2-40B4-BE49-F238E27FC236}">
                  <a16:creationId xmlns:a16="http://schemas.microsoft.com/office/drawing/2014/main" id="{100C3B83-8C42-44CA-A376-463EC96642FA}"/>
                </a:ext>
              </a:extLst>
            </p:cNvPr>
            <p:cNvSpPr txBox="1"/>
            <p:nvPr/>
          </p:nvSpPr>
          <p:spPr>
            <a:xfrm>
              <a:off x="5014939" y="5404202"/>
              <a:ext cx="2903359" cy="646331"/>
            </a:xfrm>
            <a:prstGeom prst="rect">
              <a:avLst/>
            </a:prstGeom>
            <a:noFill/>
          </p:spPr>
          <p:txBody>
            <a:bodyPr wrap="none" rtlCol="0">
              <a:spAutoFit/>
            </a:bodyPr>
            <a:lstStyle/>
            <a:p>
              <a:r>
                <a:rPr lang="en-US" dirty="0">
                  <a:solidFill>
                    <a:schemeClr val="accent1"/>
                  </a:solidFill>
                </a:rPr>
                <a:t>If a customer likes 2 items,</a:t>
              </a:r>
            </a:p>
            <a:p>
              <a:r>
                <a:rPr lang="en-US" dirty="0">
                  <a:solidFill>
                    <a:schemeClr val="accent1"/>
                  </a:solidFill>
                </a:rPr>
                <a:t>buys a 2-opaque product.</a:t>
              </a:r>
            </a:p>
          </p:txBody>
        </p:sp>
        <p:cxnSp>
          <p:nvCxnSpPr>
            <p:cNvPr id="74" name="Straight Connector 73"/>
            <p:cNvCxnSpPr>
              <a:stCxn id="76" idx="2"/>
              <a:endCxn id="66" idx="0"/>
            </p:cNvCxnSpPr>
            <p:nvPr/>
          </p:nvCxnSpPr>
          <p:spPr>
            <a:xfrm>
              <a:off x="5669801" y="5240783"/>
              <a:ext cx="796818" cy="163419"/>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Rounded Corners 63">
              <a:extLst>
                <a:ext uri="{FF2B5EF4-FFF2-40B4-BE49-F238E27FC236}">
                  <a16:creationId xmlns:a16="http://schemas.microsoft.com/office/drawing/2014/main" id="{E12475D8-1991-4AC1-9A17-B4804E4453E3}"/>
                </a:ext>
              </a:extLst>
            </p:cNvPr>
            <p:cNvSpPr/>
            <p:nvPr/>
          </p:nvSpPr>
          <p:spPr>
            <a:xfrm>
              <a:off x="5130565" y="4095083"/>
              <a:ext cx="1078472" cy="1145700"/>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5109112" y="4062965"/>
            <a:ext cx="1092104" cy="1323439"/>
            <a:chOff x="1406823" y="4698064"/>
            <a:chExt cx="1480465" cy="1886386"/>
          </a:xfrm>
        </p:grpSpPr>
        <p:sp>
          <p:nvSpPr>
            <p:cNvPr id="85" name="Rectangle 84"/>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87" name="Rectangle 86"/>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7357189" y="4068297"/>
            <a:ext cx="1087256" cy="1049247"/>
            <a:chOff x="7168242" y="4178112"/>
            <a:chExt cx="1288972" cy="1073069"/>
          </a:xfrm>
        </p:grpSpPr>
        <p:pic>
          <p:nvPicPr>
            <p:cNvPr id="89" name="Picture 8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0" name="Group 89"/>
            <p:cNvGrpSpPr/>
            <p:nvPr/>
          </p:nvGrpSpPr>
          <p:grpSpPr>
            <a:xfrm>
              <a:off x="7168242" y="4178112"/>
              <a:ext cx="1148674" cy="1073069"/>
              <a:chOff x="6559808" y="4025102"/>
              <a:chExt cx="1148674" cy="1073069"/>
            </a:xfrm>
          </p:grpSpPr>
          <p:grpSp>
            <p:nvGrpSpPr>
              <p:cNvPr id="91" name="Group 90"/>
              <p:cNvGrpSpPr/>
              <p:nvPr/>
            </p:nvGrpSpPr>
            <p:grpSpPr>
              <a:xfrm>
                <a:off x="6559808" y="4143189"/>
                <a:ext cx="1148674" cy="954982"/>
                <a:chOff x="6464279" y="4032371"/>
                <a:chExt cx="1148674" cy="954982"/>
              </a:xfrm>
            </p:grpSpPr>
            <p:pic>
              <p:nvPicPr>
                <p:cNvPr id="93" name="Picture 92"/>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94" name="Picture 9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95" name="Picture 9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92" name="Rectangle 91"/>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96" name="Rectangle 95"/>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9" name="Rectangle 98"/>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100" name="Rectangle 99"/>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101" name="Rectangle 100"/>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102" name="Group 101"/>
          <p:cNvGrpSpPr/>
          <p:nvPr/>
        </p:nvGrpSpPr>
        <p:grpSpPr>
          <a:xfrm>
            <a:off x="6231551" y="4144199"/>
            <a:ext cx="1087256" cy="1049247"/>
            <a:chOff x="7168242" y="4178112"/>
            <a:chExt cx="1288972" cy="1073069"/>
          </a:xfrm>
        </p:grpSpPr>
        <p:pic>
          <p:nvPicPr>
            <p:cNvPr id="103" name="Picture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4" name="Group 103"/>
            <p:cNvGrpSpPr/>
            <p:nvPr/>
          </p:nvGrpSpPr>
          <p:grpSpPr>
            <a:xfrm>
              <a:off x="7168242" y="4178112"/>
              <a:ext cx="1148674" cy="1073069"/>
              <a:chOff x="6559808" y="4025102"/>
              <a:chExt cx="1148674" cy="1073069"/>
            </a:xfrm>
          </p:grpSpPr>
          <p:grpSp>
            <p:nvGrpSpPr>
              <p:cNvPr id="105" name="Group 104"/>
              <p:cNvGrpSpPr/>
              <p:nvPr/>
            </p:nvGrpSpPr>
            <p:grpSpPr>
              <a:xfrm>
                <a:off x="6559808" y="4143189"/>
                <a:ext cx="1148674" cy="954982"/>
                <a:chOff x="6464279" y="4032371"/>
                <a:chExt cx="1148674" cy="954982"/>
              </a:xfrm>
            </p:grpSpPr>
            <p:pic>
              <p:nvPicPr>
                <p:cNvPr id="107" name="Picture 106"/>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6" name="Rectangle 105"/>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0" name="Group 109"/>
          <p:cNvGrpSpPr/>
          <p:nvPr/>
        </p:nvGrpSpPr>
        <p:grpSpPr>
          <a:xfrm>
            <a:off x="5113025" y="4143093"/>
            <a:ext cx="1087256" cy="1049247"/>
            <a:chOff x="7168242" y="4178112"/>
            <a:chExt cx="1288972" cy="1073069"/>
          </a:xfrm>
        </p:grpSpPr>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2" name="Group 111"/>
            <p:cNvGrpSpPr/>
            <p:nvPr/>
          </p:nvGrpSpPr>
          <p:grpSpPr>
            <a:xfrm>
              <a:off x="7168242" y="4178112"/>
              <a:ext cx="1148674" cy="1073069"/>
              <a:chOff x="6559808" y="4025102"/>
              <a:chExt cx="1148674" cy="1073069"/>
            </a:xfrm>
          </p:grpSpPr>
          <p:grpSp>
            <p:nvGrpSpPr>
              <p:cNvPr id="113" name="Group 112"/>
              <p:cNvGrpSpPr/>
              <p:nvPr/>
            </p:nvGrpSpPr>
            <p:grpSpPr>
              <a:xfrm>
                <a:off x="6559808" y="4143189"/>
                <a:ext cx="1148674" cy="954982"/>
                <a:chOff x="6464279" y="4032371"/>
                <a:chExt cx="1148674" cy="954982"/>
              </a:xfrm>
            </p:grpSpPr>
            <p:pic>
              <p:nvPicPr>
                <p:cNvPr id="115" name="Picture 11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14" name="Rectangle 113"/>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8" name="Group 117"/>
          <p:cNvGrpSpPr/>
          <p:nvPr/>
        </p:nvGrpSpPr>
        <p:grpSpPr>
          <a:xfrm>
            <a:off x="4105491" y="4184146"/>
            <a:ext cx="1087256" cy="991322"/>
            <a:chOff x="7168242" y="4237352"/>
            <a:chExt cx="1288972" cy="1013829"/>
          </a:xfrm>
        </p:grpSpPr>
        <p:pic>
          <p:nvPicPr>
            <p:cNvPr id="119" name="Picture 1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21" name="Group 120"/>
            <p:cNvGrpSpPr/>
            <p:nvPr/>
          </p:nvGrpSpPr>
          <p:grpSpPr>
            <a:xfrm>
              <a:off x="7168242" y="4296199"/>
              <a:ext cx="1148674" cy="954982"/>
              <a:chOff x="6464279" y="4032371"/>
              <a:chExt cx="1148674" cy="954982"/>
            </a:xfrm>
          </p:grpSpPr>
          <p:pic>
            <p:nvPicPr>
              <p:cNvPr id="123" name="Picture 122"/>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24" name="Picture 1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25" name="Picture 1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26" name="TextBox 125"/>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27" name="TextBox 126"/>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8" name="TextBox 127"/>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9" name="TextBox 128"/>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30"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3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707730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56" name="Rectangle: Rounded Corners 63">
            <a:extLst>
              <a:ext uri="{FF2B5EF4-FFF2-40B4-BE49-F238E27FC236}">
                <a16:creationId xmlns:a16="http://schemas.microsoft.com/office/drawing/2014/main" id="{E12475D8-1991-4AC1-9A17-B4804E4453E3}"/>
              </a:ext>
            </a:extLst>
          </p:cNvPr>
          <p:cNvSpPr/>
          <p:nvPr/>
        </p:nvSpPr>
        <p:spPr>
          <a:xfrm>
            <a:off x="881239" y="4135392"/>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672185" y="5418032"/>
            <a:ext cx="3666388" cy="646331"/>
          </a:xfrm>
          <a:prstGeom prst="rect">
            <a:avLst/>
          </a:prstGeom>
          <a:noFill/>
        </p:spPr>
        <p:txBody>
          <a:bodyPr wrap="none" rtlCol="0">
            <a:spAutoFit/>
          </a:bodyPr>
          <a:lstStyle/>
          <a:p>
            <a:r>
              <a:rPr lang="en-US" dirty="0">
                <a:solidFill>
                  <a:schemeClr val="accent1"/>
                </a:solidFill>
              </a:rPr>
              <a:t>Suppose customer likes k items, </a:t>
            </a:r>
          </a:p>
          <a:p>
            <a:r>
              <a:rPr lang="en-US" dirty="0">
                <a:solidFill>
                  <a:schemeClr val="accent1"/>
                </a:solidFill>
              </a:rPr>
              <a:t>k/4 chance of buying the </a:t>
            </a:r>
            <a:r>
              <a:rPr lang="en-US" dirty="0">
                <a:solidFill>
                  <a:srgbClr val="C00000"/>
                </a:solidFill>
              </a:rPr>
              <a:t>red shirt</a:t>
            </a:r>
            <a:r>
              <a:rPr lang="en-US" dirty="0">
                <a:solidFill>
                  <a:schemeClr val="accent1"/>
                </a:solidFill>
              </a:rPr>
              <a:t>.</a:t>
            </a:r>
          </a:p>
        </p:txBody>
      </p:sp>
      <p:cxnSp>
        <p:nvCxnSpPr>
          <p:cNvPr id="61" name="Straight Connector 60"/>
          <p:cNvCxnSpPr>
            <a:stCxn id="56" idx="2"/>
            <a:endCxn id="59" idx="0"/>
          </p:cNvCxnSpPr>
          <p:nvPr/>
        </p:nvCxnSpPr>
        <p:spPr>
          <a:xfrm>
            <a:off x="1246355" y="5066121"/>
            <a:ext cx="1259024" cy="351911"/>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Rounded Corners 63">
            <a:extLst>
              <a:ext uri="{FF2B5EF4-FFF2-40B4-BE49-F238E27FC236}">
                <a16:creationId xmlns:a16="http://schemas.microsoft.com/office/drawing/2014/main" id="{E12475D8-1991-4AC1-9A17-B4804E4453E3}"/>
              </a:ext>
            </a:extLst>
          </p:cNvPr>
          <p:cNvSpPr/>
          <p:nvPr/>
        </p:nvSpPr>
        <p:spPr>
          <a:xfrm>
            <a:off x="2036946" y="4153965"/>
            <a:ext cx="730231" cy="930729"/>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p:cNvCxnSpPr>
            <a:stCxn id="63" idx="2"/>
            <a:endCxn id="59" idx="0"/>
          </p:cNvCxnSpPr>
          <p:nvPr/>
        </p:nvCxnSpPr>
        <p:spPr>
          <a:xfrm>
            <a:off x="2402062" y="5084694"/>
            <a:ext cx="103317" cy="333338"/>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5014939" y="4115803"/>
            <a:ext cx="2903359" cy="1934730"/>
            <a:chOff x="5014939" y="4115803"/>
            <a:chExt cx="2903359" cy="1934730"/>
          </a:xfrm>
        </p:grpSpPr>
        <p:sp>
          <p:nvSpPr>
            <p:cNvPr id="66" name="TextBox 65">
              <a:extLst>
                <a:ext uri="{FF2B5EF4-FFF2-40B4-BE49-F238E27FC236}">
                  <a16:creationId xmlns:a16="http://schemas.microsoft.com/office/drawing/2014/main" id="{100C3B83-8C42-44CA-A376-463EC96642FA}"/>
                </a:ext>
              </a:extLst>
            </p:cNvPr>
            <p:cNvSpPr txBox="1"/>
            <p:nvPr/>
          </p:nvSpPr>
          <p:spPr>
            <a:xfrm>
              <a:off x="5014939" y="5404202"/>
              <a:ext cx="2903359" cy="646331"/>
            </a:xfrm>
            <a:prstGeom prst="rect">
              <a:avLst/>
            </a:prstGeom>
            <a:noFill/>
          </p:spPr>
          <p:txBody>
            <a:bodyPr wrap="none" rtlCol="0">
              <a:spAutoFit/>
            </a:bodyPr>
            <a:lstStyle/>
            <a:p>
              <a:r>
                <a:rPr lang="en-US" dirty="0">
                  <a:solidFill>
                    <a:schemeClr val="accent1"/>
                  </a:solidFill>
                </a:rPr>
                <a:t>If a customer likes k items,</a:t>
              </a:r>
            </a:p>
            <a:p>
              <a:r>
                <a:rPr lang="en-US" dirty="0">
                  <a:solidFill>
                    <a:schemeClr val="accent1"/>
                  </a:solidFill>
                </a:rPr>
                <a:t>buys a k-opaque product.</a:t>
              </a:r>
            </a:p>
          </p:txBody>
        </p:sp>
        <p:cxnSp>
          <p:nvCxnSpPr>
            <p:cNvPr id="74" name="Straight Connector 73"/>
            <p:cNvCxnSpPr>
              <a:stCxn id="76" idx="2"/>
              <a:endCxn id="66" idx="0"/>
            </p:cNvCxnSpPr>
            <p:nvPr/>
          </p:nvCxnSpPr>
          <p:spPr>
            <a:xfrm>
              <a:off x="5661748" y="5225017"/>
              <a:ext cx="804871" cy="179185"/>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Rounded Corners 63">
              <a:extLst>
                <a:ext uri="{FF2B5EF4-FFF2-40B4-BE49-F238E27FC236}">
                  <a16:creationId xmlns:a16="http://schemas.microsoft.com/office/drawing/2014/main" id="{E12475D8-1991-4AC1-9A17-B4804E4453E3}"/>
                </a:ext>
              </a:extLst>
            </p:cNvPr>
            <p:cNvSpPr/>
            <p:nvPr/>
          </p:nvSpPr>
          <p:spPr>
            <a:xfrm>
              <a:off x="5130565" y="4115803"/>
              <a:ext cx="1062366" cy="1109214"/>
            </a:xfrm>
            <a:prstGeom prst="roundRect">
              <a:avLst>
                <a:gd name="adj" fmla="val 14238"/>
              </a:avLst>
            </a:prstGeom>
            <a:solidFill>
              <a:schemeClr val="accent6">
                <a:alpha val="10000"/>
              </a:schemeClr>
            </a:solid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p:cNvGrpSpPr/>
          <p:nvPr/>
        </p:nvGrpSpPr>
        <p:grpSpPr>
          <a:xfrm>
            <a:off x="5109112" y="4062965"/>
            <a:ext cx="1092104" cy="1323439"/>
            <a:chOff x="1406823" y="4698064"/>
            <a:chExt cx="1480465" cy="1886386"/>
          </a:xfrm>
        </p:grpSpPr>
        <p:sp>
          <p:nvSpPr>
            <p:cNvPr id="85" name="Rectangle 84"/>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87" name="Rectangle 86"/>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7357189" y="4068297"/>
            <a:ext cx="1087256" cy="1049247"/>
            <a:chOff x="7168242" y="4178112"/>
            <a:chExt cx="1288972" cy="1073069"/>
          </a:xfrm>
        </p:grpSpPr>
        <p:pic>
          <p:nvPicPr>
            <p:cNvPr id="89" name="Picture 8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0" name="Group 89"/>
            <p:cNvGrpSpPr/>
            <p:nvPr/>
          </p:nvGrpSpPr>
          <p:grpSpPr>
            <a:xfrm>
              <a:off x="7168242" y="4178112"/>
              <a:ext cx="1148674" cy="1073069"/>
              <a:chOff x="6559808" y="4025102"/>
              <a:chExt cx="1148674" cy="1073069"/>
            </a:xfrm>
          </p:grpSpPr>
          <p:grpSp>
            <p:nvGrpSpPr>
              <p:cNvPr id="91" name="Group 90"/>
              <p:cNvGrpSpPr/>
              <p:nvPr/>
            </p:nvGrpSpPr>
            <p:grpSpPr>
              <a:xfrm>
                <a:off x="6559808" y="4143189"/>
                <a:ext cx="1148674" cy="954982"/>
                <a:chOff x="6464279" y="4032371"/>
                <a:chExt cx="1148674" cy="954982"/>
              </a:xfrm>
            </p:grpSpPr>
            <p:pic>
              <p:nvPicPr>
                <p:cNvPr id="93" name="Picture 9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95" name="Picture 9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92" name="Rectangle 91"/>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96" name="Rectangle 95"/>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9" name="Rectangle 98"/>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100" name="Rectangle 99"/>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101" name="Rectangle 100"/>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102" name="Group 101"/>
          <p:cNvGrpSpPr/>
          <p:nvPr/>
        </p:nvGrpSpPr>
        <p:grpSpPr>
          <a:xfrm>
            <a:off x="6231551" y="4144199"/>
            <a:ext cx="1087256" cy="1049247"/>
            <a:chOff x="7168242" y="4178112"/>
            <a:chExt cx="1288972" cy="1073069"/>
          </a:xfrm>
        </p:grpSpPr>
        <p:pic>
          <p:nvPicPr>
            <p:cNvPr id="103" name="Picture 10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4" name="Group 103"/>
            <p:cNvGrpSpPr/>
            <p:nvPr/>
          </p:nvGrpSpPr>
          <p:grpSpPr>
            <a:xfrm>
              <a:off x="7168242" y="4178112"/>
              <a:ext cx="1148674" cy="1073069"/>
              <a:chOff x="6559808" y="4025102"/>
              <a:chExt cx="1148674" cy="1073069"/>
            </a:xfrm>
          </p:grpSpPr>
          <p:grpSp>
            <p:nvGrpSpPr>
              <p:cNvPr id="105" name="Group 104"/>
              <p:cNvGrpSpPr/>
              <p:nvPr/>
            </p:nvGrpSpPr>
            <p:grpSpPr>
              <a:xfrm>
                <a:off x="6559808" y="4143189"/>
                <a:ext cx="1148674" cy="954982"/>
                <a:chOff x="6464279" y="4032371"/>
                <a:chExt cx="1148674" cy="954982"/>
              </a:xfrm>
            </p:grpSpPr>
            <p:pic>
              <p:nvPicPr>
                <p:cNvPr id="107" name="Picture 106"/>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8" name="Picture 10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9" name="Picture 10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6" name="Rectangle 105"/>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0" name="Group 109"/>
          <p:cNvGrpSpPr/>
          <p:nvPr/>
        </p:nvGrpSpPr>
        <p:grpSpPr>
          <a:xfrm>
            <a:off x="5113025" y="4143093"/>
            <a:ext cx="1087256" cy="1049247"/>
            <a:chOff x="7168242" y="4178112"/>
            <a:chExt cx="1288972" cy="1073069"/>
          </a:xfrm>
        </p:grpSpPr>
        <p:pic>
          <p:nvPicPr>
            <p:cNvPr id="111" name="Picture 1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2" name="Group 111"/>
            <p:cNvGrpSpPr/>
            <p:nvPr/>
          </p:nvGrpSpPr>
          <p:grpSpPr>
            <a:xfrm>
              <a:off x="7168242" y="4178112"/>
              <a:ext cx="1148674" cy="1073069"/>
              <a:chOff x="6559808" y="4025102"/>
              <a:chExt cx="1148674" cy="1073069"/>
            </a:xfrm>
          </p:grpSpPr>
          <p:grpSp>
            <p:nvGrpSpPr>
              <p:cNvPr id="113" name="Group 112"/>
              <p:cNvGrpSpPr/>
              <p:nvPr/>
            </p:nvGrpSpPr>
            <p:grpSpPr>
              <a:xfrm>
                <a:off x="6559808" y="4143189"/>
                <a:ext cx="1148674" cy="954982"/>
                <a:chOff x="6464279" y="4032371"/>
                <a:chExt cx="1148674" cy="954982"/>
              </a:xfrm>
            </p:grpSpPr>
            <p:pic>
              <p:nvPicPr>
                <p:cNvPr id="115" name="Picture 114"/>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6" name="Picture 1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7" name="Picture 1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14" name="Rectangle 113"/>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8" name="Group 117"/>
          <p:cNvGrpSpPr/>
          <p:nvPr/>
        </p:nvGrpSpPr>
        <p:grpSpPr>
          <a:xfrm>
            <a:off x="4105491" y="4184146"/>
            <a:ext cx="1087256" cy="991322"/>
            <a:chOff x="7168242" y="4237352"/>
            <a:chExt cx="1288972" cy="1013829"/>
          </a:xfrm>
        </p:grpSpPr>
        <p:pic>
          <p:nvPicPr>
            <p:cNvPr id="119" name="Picture 1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21" name="Group 120"/>
            <p:cNvGrpSpPr/>
            <p:nvPr/>
          </p:nvGrpSpPr>
          <p:grpSpPr>
            <a:xfrm>
              <a:off x="7168242" y="4296199"/>
              <a:ext cx="1148674" cy="954982"/>
              <a:chOff x="6464279" y="4032371"/>
              <a:chExt cx="1148674" cy="954982"/>
            </a:xfrm>
          </p:grpSpPr>
          <p:pic>
            <p:nvPicPr>
              <p:cNvPr id="123" name="Picture 122"/>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24" name="Picture 1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25" name="Picture 1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26" name="TextBox 125"/>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27" name="TextBox 126"/>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8" name="TextBox 127"/>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9" name="TextBox 128"/>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30"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3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81760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78185" y="2945534"/>
            <a:ext cx="8024160" cy="322498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40448" y="364447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Sketch: </a:t>
              </a:r>
              <a:r>
                <a:rPr lang="en-US" sz="1600" dirty="0"/>
                <a:t>Let F be supported on {1,2}, N=4</a:t>
              </a:r>
            </a:p>
            <a:p>
              <a:pPr marL="0" indent="0">
                <a:lnSpc>
                  <a:spcPct val="100000"/>
                </a:lnSpc>
                <a:spcBef>
                  <a:spcPts val="600"/>
                </a:spcBef>
                <a:buFont typeface="Arial" panose="020B0604020202020204" pitchFamily="34" charset="0"/>
                <a:buNone/>
              </a:pPr>
              <a:endParaRPr lang="en-US" sz="1800" dirty="0"/>
            </a:p>
          </p:txBody>
        </p:sp>
      </p:grpSp>
      <p:grpSp>
        <p:nvGrpSpPr>
          <p:cNvPr id="10" name="Group 9"/>
          <p:cNvGrpSpPr/>
          <p:nvPr/>
        </p:nvGrpSpPr>
        <p:grpSpPr>
          <a:xfrm>
            <a:off x="2627314" y="3802920"/>
            <a:ext cx="805609" cy="1194084"/>
            <a:chOff x="2627314" y="3802920"/>
            <a:chExt cx="805609" cy="1194084"/>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2627314" y="4223087"/>
              <a:ext cx="796933" cy="773917"/>
            </a:xfrm>
            <a:prstGeom prst="rect">
              <a:avLst/>
            </a:prstGeom>
          </p:spPr>
        </p:pic>
        <p:sp>
          <p:nvSpPr>
            <p:cNvPr id="13" name="Rectangle 12"/>
            <p:cNvSpPr/>
            <p:nvPr/>
          </p:nvSpPr>
          <p:spPr>
            <a:xfrm rot="19410238">
              <a:off x="2927775" y="3802920"/>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pic>
        <p:nvPicPr>
          <p:cNvPr id="52" name="Picture 51"/>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1996118" y="4209976"/>
            <a:ext cx="796933" cy="773917"/>
          </a:xfrm>
          <a:prstGeom prst="rect">
            <a:avLst/>
          </a:prstGeom>
        </p:spPr>
      </p:pic>
      <p:sp>
        <p:nvSpPr>
          <p:cNvPr id="58" name="Rectangle 57"/>
          <p:cNvSpPr/>
          <p:nvPr/>
        </p:nvSpPr>
        <p:spPr>
          <a:xfrm rot="19410238">
            <a:off x="2265880" y="3801791"/>
            <a:ext cx="505148" cy="27801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nvGrpSpPr>
          <p:cNvPr id="9" name="Group 8"/>
          <p:cNvGrpSpPr/>
          <p:nvPr/>
        </p:nvGrpSpPr>
        <p:grpSpPr>
          <a:xfrm>
            <a:off x="1414454" y="3782413"/>
            <a:ext cx="796933" cy="1201480"/>
            <a:chOff x="1749351" y="3782413"/>
            <a:chExt cx="796933" cy="1201480"/>
          </a:xfrm>
        </p:grpSpPr>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1749351" y="4209976"/>
              <a:ext cx="796933" cy="773917"/>
            </a:xfrm>
            <a:prstGeom prst="rect">
              <a:avLst/>
            </a:prstGeom>
          </p:spPr>
        </p:pic>
        <p:sp>
          <p:nvSpPr>
            <p:cNvPr id="14" name="Rectangle 13"/>
            <p:cNvSpPr/>
            <p:nvPr/>
          </p:nvSpPr>
          <p:spPr>
            <a:xfrm rot="19410238">
              <a:off x="1985181" y="3782413"/>
              <a:ext cx="514147" cy="2713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2</a:t>
              </a: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sp>
        <p:nvSpPr>
          <p:cNvPr id="45" name="Rectangle 44">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865924" y="3810544"/>
            <a:ext cx="806646" cy="1173349"/>
            <a:chOff x="865924" y="3810544"/>
            <a:chExt cx="806646" cy="11733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865924" y="4209976"/>
              <a:ext cx="806646" cy="773917"/>
            </a:xfrm>
            <a:prstGeom prst="rect">
              <a:avLst/>
            </a:prstGeom>
          </p:spPr>
        </p:pic>
        <p:sp>
          <p:nvSpPr>
            <p:cNvPr id="12" name="Rectangle 11"/>
            <p:cNvSpPr/>
            <p:nvPr/>
          </p:nvSpPr>
          <p:spPr>
            <a:xfrm rot="19410238">
              <a:off x="1087500" y="3810544"/>
              <a:ext cx="490427" cy="2479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sp>
        <p:nvSpPr>
          <p:cNvPr id="81" name="TextBox 80"/>
          <p:cNvSpPr txBox="1"/>
          <p:nvPr/>
        </p:nvSpPr>
        <p:spPr>
          <a:xfrm>
            <a:off x="794147" y="5365513"/>
            <a:ext cx="2552302" cy="923330"/>
          </a:xfrm>
          <a:prstGeom prst="rect">
            <a:avLst/>
          </a:prstGeom>
          <a:noFill/>
        </p:spPr>
        <p:txBody>
          <a:bodyPr wrap="none" rtlCol="0">
            <a:spAutoFit/>
          </a:bodyPr>
          <a:lstStyle/>
          <a:p>
            <a:r>
              <a:rPr lang="en-US" dirty="0">
                <a:solidFill>
                  <a:schemeClr val="accent1"/>
                </a:solidFill>
              </a:rPr>
              <a:t>Loss from purchases of</a:t>
            </a:r>
          </a:p>
          <a:p>
            <a:r>
              <a:rPr lang="en-US" dirty="0">
                <a:solidFill>
                  <a:schemeClr val="accent1"/>
                </a:solidFill>
              </a:rPr>
              <a:t>the low valued item.</a:t>
            </a:r>
          </a:p>
          <a:p>
            <a:endParaRPr lang="en-US" dirty="0">
              <a:solidFill>
                <a:schemeClr val="accent1"/>
              </a:solidFill>
            </a:endParaRPr>
          </a:p>
        </p:txBody>
      </p:sp>
      <p:sp>
        <p:nvSpPr>
          <p:cNvPr id="82" name="TextBox 81"/>
          <p:cNvSpPr txBox="1"/>
          <p:nvPr/>
        </p:nvSpPr>
        <p:spPr>
          <a:xfrm>
            <a:off x="3765490" y="5411686"/>
            <a:ext cx="415498" cy="923330"/>
          </a:xfrm>
          <a:prstGeom prst="rect">
            <a:avLst/>
          </a:prstGeom>
          <a:noFill/>
        </p:spPr>
        <p:txBody>
          <a:bodyPr wrap="none" rtlCol="0">
            <a:spAutoFit/>
          </a:bodyPr>
          <a:lstStyle/>
          <a:p>
            <a:r>
              <a:rPr lang="en-US" sz="3600" dirty="0">
                <a:solidFill>
                  <a:schemeClr val="accent1"/>
                </a:solidFill>
              </a:rPr>
              <a:t>=</a:t>
            </a:r>
          </a:p>
          <a:p>
            <a:endParaRPr lang="en-US" dirty="0">
              <a:solidFill>
                <a:schemeClr val="accent1"/>
              </a:solidFill>
            </a:endParaRPr>
          </a:p>
        </p:txBody>
      </p:sp>
      <p:sp>
        <p:nvSpPr>
          <p:cNvPr id="83" name="TextBox 82"/>
          <p:cNvSpPr txBox="1"/>
          <p:nvPr/>
        </p:nvSpPr>
        <p:spPr>
          <a:xfrm>
            <a:off x="5015527" y="5411686"/>
            <a:ext cx="3244799" cy="646331"/>
          </a:xfrm>
          <a:prstGeom prst="rect">
            <a:avLst/>
          </a:prstGeom>
          <a:noFill/>
        </p:spPr>
        <p:txBody>
          <a:bodyPr wrap="none" rtlCol="0">
            <a:spAutoFit/>
          </a:bodyPr>
          <a:lstStyle/>
          <a:p>
            <a:r>
              <a:rPr lang="en-US" dirty="0">
                <a:solidFill>
                  <a:schemeClr val="accent1"/>
                </a:solidFill>
              </a:rPr>
              <a:t>Loss from k-opaque discount.</a:t>
            </a:r>
          </a:p>
          <a:p>
            <a:endParaRPr lang="en-US" dirty="0">
              <a:solidFill>
                <a:schemeClr val="accent1"/>
              </a:solidFill>
            </a:endParaRPr>
          </a:p>
        </p:txBody>
      </p:sp>
      <p:grpSp>
        <p:nvGrpSpPr>
          <p:cNvPr id="56" name="Group 55"/>
          <p:cNvGrpSpPr/>
          <p:nvPr/>
        </p:nvGrpSpPr>
        <p:grpSpPr>
          <a:xfrm>
            <a:off x="5109112" y="4062965"/>
            <a:ext cx="1092104" cy="1323439"/>
            <a:chOff x="1406823" y="4698064"/>
            <a:chExt cx="1480465" cy="1886386"/>
          </a:xfrm>
        </p:grpSpPr>
        <p:sp>
          <p:nvSpPr>
            <p:cNvPr id="59" name="Rectangle 58"/>
            <p:cNvSpPr/>
            <p:nvPr/>
          </p:nvSpPr>
          <p:spPr>
            <a:xfrm>
              <a:off x="1406823" y="4739879"/>
              <a:ext cx="1480465" cy="16164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905591" y="4698064"/>
              <a:ext cx="298868" cy="1886386"/>
            </a:xfrm>
            <a:prstGeom prst="rect">
              <a:avLst/>
            </a:prstGeom>
            <a:noFill/>
          </p:spPr>
          <p:txBody>
            <a:bodyPr wrap="none" lIns="91440" tIns="45720" rIns="91440" bIns="45720">
              <a:spAutoFit/>
            </a:bodyPr>
            <a:lstStyle/>
            <a:p>
              <a:pPr algn="ctr"/>
              <a:endPar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sp>
        <p:nvSpPr>
          <p:cNvPr id="63" name="Rectangle 62"/>
          <p:cNvSpPr/>
          <p:nvPr/>
        </p:nvSpPr>
        <p:spPr>
          <a:xfrm>
            <a:off x="4077218" y="4091649"/>
            <a:ext cx="1037358"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p:cNvGrpSpPr/>
          <p:nvPr/>
        </p:nvGrpSpPr>
        <p:grpSpPr>
          <a:xfrm>
            <a:off x="7357189" y="4068297"/>
            <a:ext cx="1087256" cy="1049247"/>
            <a:chOff x="7168242" y="4178112"/>
            <a:chExt cx="1288972" cy="1073069"/>
          </a:xfrm>
        </p:grpSpPr>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74" name="Group 73"/>
            <p:cNvGrpSpPr/>
            <p:nvPr/>
          </p:nvGrpSpPr>
          <p:grpSpPr>
            <a:xfrm>
              <a:off x="7168242" y="4178112"/>
              <a:ext cx="1148674" cy="1073069"/>
              <a:chOff x="6559808" y="4025102"/>
              <a:chExt cx="1148674" cy="1073069"/>
            </a:xfrm>
          </p:grpSpPr>
          <p:grpSp>
            <p:nvGrpSpPr>
              <p:cNvPr id="76" name="Group 75"/>
              <p:cNvGrpSpPr/>
              <p:nvPr/>
            </p:nvGrpSpPr>
            <p:grpSpPr>
              <a:xfrm>
                <a:off x="6559808" y="4143189"/>
                <a:ext cx="1148674" cy="954982"/>
                <a:chOff x="6464279" y="4032371"/>
                <a:chExt cx="1148674" cy="954982"/>
              </a:xfrm>
            </p:grpSpPr>
            <p:pic>
              <p:nvPicPr>
                <p:cNvPr id="85" name="Picture 8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86" name="Picture 8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87" name="Picture 8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84" name="Rectangle 83"/>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88" name="Rectangle 87"/>
          <p:cNvSpPr/>
          <p:nvPr/>
        </p:nvSpPr>
        <p:spPr>
          <a:xfrm>
            <a:off x="6198005" y="4095083"/>
            <a:ext cx="1097522"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7298632" y="4095083"/>
            <a:ext cx="1133455" cy="11389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rot="19410238">
            <a:off x="4417402" y="3564301"/>
            <a:ext cx="613201"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1+3/4</a:t>
            </a:r>
          </a:p>
        </p:txBody>
      </p:sp>
      <p:sp>
        <p:nvSpPr>
          <p:cNvPr id="91" name="Rectangle 90"/>
          <p:cNvSpPr/>
          <p:nvPr/>
        </p:nvSpPr>
        <p:spPr>
          <a:xfrm rot="19410238">
            <a:off x="5390076" y="3568982"/>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1+1/2</a:t>
            </a:r>
          </a:p>
        </p:txBody>
      </p:sp>
      <p:sp>
        <p:nvSpPr>
          <p:cNvPr id="92" name="Rectangle 91"/>
          <p:cNvSpPr/>
          <p:nvPr/>
        </p:nvSpPr>
        <p:spPr>
          <a:xfrm rot="19410238">
            <a:off x="6394725" y="3539346"/>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1+1/4</a:t>
            </a:r>
          </a:p>
        </p:txBody>
      </p:sp>
      <p:sp>
        <p:nvSpPr>
          <p:cNvPr id="93" name="Rectangle 92"/>
          <p:cNvSpPr/>
          <p:nvPr/>
        </p:nvSpPr>
        <p:spPr>
          <a:xfrm rot="19410238">
            <a:off x="7529395" y="3551225"/>
            <a:ext cx="616194" cy="4016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rPr>
              <a:t>1</a:t>
            </a:r>
          </a:p>
        </p:txBody>
      </p:sp>
      <p:grpSp>
        <p:nvGrpSpPr>
          <p:cNvPr id="94" name="Group 93"/>
          <p:cNvGrpSpPr/>
          <p:nvPr/>
        </p:nvGrpSpPr>
        <p:grpSpPr>
          <a:xfrm>
            <a:off x="6231551" y="4144199"/>
            <a:ext cx="1087256" cy="1049247"/>
            <a:chOff x="7168242" y="4178112"/>
            <a:chExt cx="1288972" cy="1073069"/>
          </a:xfrm>
        </p:grpSpPr>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96" name="Group 95"/>
            <p:cNvGrpSpPr/>
            <p:nvPr/>
          </p:nvGrpSpPr>
          <p:grpSpPr>
            <a:xfrm>
              <a:off x="7168242" y="4178112"/>
              <a:ext cx="1148674" cy="1073069"/>
              <a:chOff x="6559808" y="4025102"/>
              <a:chExt cx="1148674" cy="1073069"/>
            </a:xfrm>
          </p:grpSpPr>
          <p:grpSp>
            <p:nvGrpSpPr>
              <p:cNvPr id="97" name="Group 96"/>
              <p:cNvGrpSpPr/>
              <p:nvPr/>
            </p:nvGrpSpPr>
            <p:grpSpPr>
              <a:xfrm>
                <a:off x="6559808" y="4143189"/>
                <a:ext cx="1148674" cy="954982"/>
                <a:chOff x="6464279" y="4032371"/>
                <a:chExt cx="1148674" cy="954982"/>
              </a:xfrm>
            </p:grpSpPr>
            <p:pic>
              <p:nvPicPr>
                <p:cNvPr id="99" name="Picture 98"/>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0" name="Picture 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1" name="Picture 10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98" name="Rectangle 97"/>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02" name="Group 101"/>
          <p:cNvGrpSpPr/>
          <p:nvPr/>
        </p:nvGrpSpPr>
        <p:grpSpPr>
          <a:xfrm>
            <a:off x="5113025" y="4143093"/>
            <a:ext cx="1087256" cy="1049247"/>
            <a:chOff x="7168242" y="4178112"/>
            <a:chExt cx="1288972" cy="1073069"/>
          </a:xfrm>
        </p:grpSpPr>
        <p:pic>
          <p:nvPicPr>
            <p:cNvPr id="103" name="Picture 10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04" name="Group 103"/>
            <p:cNvGrpSpPr/>
            <p:nvPr/>
          </p:nvGrpSpPr>
          <p:grpSpPr>
            <a:xfrm>
              <a:off x="7168242" y="4178112"/>
              <a:ext cx="1148674" cy="1073069"/>
              <a:chOff x="6559808" y="4025102"/>
              <a:chExt cx="1148674" cy="1073069"/>
            </a:xfrm>
          </p:grpSpPr>
          <p:grpSp>
            <p:nvGrpSpPr>
              <p:cNvPr id="105" name="Group 104"/>
              <p:cNvGrpSpPr/>
              <p:nvPr/>
            </p:nvGrpSpPr>
            <p:grpSpPr>
              <a:xfrm>
                <a:off x="6559808" y="4143189"/>
                <a:ext cx="1148674" cy="954982"/>
                <a:chOff x="6464279" y="4032371"/>
                <a:chExt cx="1148674" cy="954982"/>
              </a:xfrm>
            </p:grpSpPr>
            <p:pic>
              <p:nvPicPr>
                <p:cNvPr id="107" name="Picture 106"/>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08" name="Picture 10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09" name="Picture 10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sp>
            <p:nvSpPr>
              <p:cNvPr id="106" name="Rectangle 105"/>
              <p:cNvSpPr/>
              <p:nvPr/>
            </p:nvSpPr>
            <p:spPr>
              <a:xfrm>
                <a:off x="7029193" y="4025102"/>
                <a:ext cx="407410" cy="928490"/>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grpSp>
        <p:nvGrpSpPr>
          <p:cNvPr id="110" name="Group 109"/>
          <p:cNvGrpSpPr/>
          <p:nvPr/>
        </p:nvGrpSpPr>
        <p:grpSpPr>
          <a:xfrm>
            <a:off x="4105491" y="4184146"/>
            <a:ext cx="1087256" cy="991322"/>
            <a:chOff x="7168242" y="4237352"/>
            <a:chExt cx="1288972" cy="1013829"/>
          </a:xfrm>
        </p:grpSpPr>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7660281" y="4237352"/>
              <a:ext cx="796933" cy="773917"/>
            </a:xfrm>
            <a:prstGeom prst="rect">
              <a:avLst/>
            </a:prstGeom>
          </p:spPr>
        </p:pic>
        <p:grpSp>
          <p:nvGrpSpPr>
            <p:cNvPr id="113" name="Group 112"/>
            <p:cNvGrpSpPr/>
            <p:nvPr/>
          </p:nvGrpSpPr>
          <p:grpSpPr>
            <a:xfrm>
              <a:off x="7168242" y="4296199"/>
              <a:ext cx="1148674" cy="954982"/>
              <a:chOff x="6464279" y="4032371"/>
              <a:chExt cx="1148674" cy="954982"/>
            </a:xfrm>
          </p:grpSpPr>
          <p:pic>
            <p:nvPicPr>
              <p:cNvPr id="115" name="Picture 114"/>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flipH="1">
                <a:off x="6816020" y="4032371"/>
                <a:ext cx="796933" cy="773917"/>
              </a:xfrm>
              <a:prstGeom prst="rect">
                <a:avLst/>
              </a:prstGeom>
            </p:spPr>
          </p:pic>
          <p:pic>
            <p:nvPicPr>
              <p:cNvPr id="116" name="Picture 1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6621614" y="4126534"/>
                <a:ext cx="796933" cy="773917"/>
              </a:xfrm>
              <a:prstGeom prst="rect">
                <a:avLst/>
              </a:prstGeom>
            </p:spPr>
          </p:pic>
          <p:pic>
            <p:nvPicPr>
              <p:cNvPr id="117" name="Picture 1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464279" y="4213436"/>
                <a:ext cx="806646" cy="773917"/>
              </a:xfrm>
              <a:prstGeom prst="rect">
                <a:avLst/>
              </a:prstGeom>
            </p:spPr>
          </p:pic>
        </p:grpSp>
      </p:grpSp>
      <p:sp>
        <p:nvSpPr>
          <p:cNvPr id="118" name="TextBox 117"/>
          <p:cNvSpPr txBox="1"/>
          <p:nvPr/>
        </p:nvSpPr>
        <p:spPr>
          <a:xfrm>
            <a:off x="4855203" y="4902735"/>
            <a:ext cx="300082" cy="369332"/>
          </a:xfrm>
          <a:prstGeom prst="rect">
            <a:avLst/>
          </a:prstGeom>
          <a:noFill/>
        </p:spPr>
        <p:txBody>
          <a:bodyPr wrap="none" rtlCol="0">
            <a:spAutoFit/>
          </a:bodyPr>
          <a:lstStyle/>
          <a:p>
            <a:r>
              <a:rPr lang="en-US" b="1" dirty="0"/>
              <a:t>1</a:t>
            </a:r>
          </a:p>
        </p:txBody>
      </p:sp>
      <p:sp>
        <p:nvSpPr>
          <p:cNvPr id="119" name="TextBox 118"/>
          <p:cNvSpPr txBox="1"/>
          <p:nvPr/>
        </p:nvSpPr>
        <p:spPr>
          <a:xfrm>
            <a:off x="5890102" y="4883276"/>
            <a:ext cx="300082" cy="369332"/>
          </a:xfrm>
          <a:prstGeom prst="rect">
            <a:avLst/>
          </a:prstGeom>
          <a:noFill/>
        </p:spPr>
        <p:txBody>
          <a:bodyPr wrap="none" rtlCol="0">
            <a:spAutoFit/>
          </a:bodyPr>
          <a:lstStyle/>
          <a:p>
            <a:r>
              <a:rPr lang="en-US" b="1" dirty="0"/>
              <a:t>2</a:t>
            </a:r>
          </a:p>
        </p:txBody>
      </p:sp>
      <p:sp>
        <p:nvSpPr>
          <p:cNvPr id="120" name="TextBox 119"/>
          <p:cNvSpPr txBox="1"/>
          <p:nvPr/>
        </p:nvSpPr>
        <p:spPr>
          <a:xfrm>
            <a:off x="6988631" y="4909897"/>
            <a:ext cx="300082" cy="369332"/>
          </a:xfrm>
          <a:prstGeom prst="rect">
            <a:avLst/>
          </a:prstGeom>
          <a:noFill/>
        </p:spPr>
        <p:txBody>
          <a:bodyPr wrap="none" rtlCol="0">
            <a:spAutoFit/>
          </a:bodyPr>
          <a:lstStyle/>
          <a:p>
            <a:r>
              <a:rPr lang="en-US" b="1"/>
              <a:t>3</a:t>
            </a:r>
            <a:endParaRPr lang="en-US" b="1" dirty="0"/>
          </a:p>
        </p:txBody>
      </p:sp>
      <p:sp>
        <p:nvSpPr>
          <p:cNvPr id="121" name="TextBox 120"/>
          <p:cNvSpPr txBox="1"/>
          <p:nvPr/>
        </p:nvSpPr>
        <p:spPr>
          <a:xfrm>
            <a:off x="8182886" y="4922263"/>
            <a:ext cx="300082" cy="369332"/>
          </a:xfrm>
          <a:prstGeom prst="rect">
            <a:avLst/>
          </a:prstGeom>
          <a:noFill/>
        </p:spPr>
        <p:txBody>
          <a:bodyPr wrap="none" rtlCol="0">
            <a:spAutoFit/>
          </a:bodyPr>
          <a:lstStyle/>
          <a:p>
            <a:r>
              <a:rPr lang="en-US" b="1" dirty="0"/>
              <a:t>4</a:t>
            </a:r>
          </a:p>
        </p:txBody>
      </p:sp>
      <p:sp>
        <p:nvSpPr>
          <p:cNvPr id="122"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2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5482203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grpSp>
        <p:nvGrpSpPr>
          <p:cNvPr id="3" name="Group 2"/>
          <p:cNvGrpSpPr/>
          <p:nvPr/>
        </p:nvGrpSpPr>
        <p:grpSpPr>
          <a:xfrm>
            <a:off x="557430" y="3062789"/>
            <a:ext cx="8024160" cy="2360550"/>
            <a:chOff x="619693" y="3583335"/>
            <a:chExt cx="8024160" cy="1745322"/>
          </a:xfrm>
        </p:grpSpPr>
        <p:sp>
          <p:nvSpPr>
            <p:cNvPr id="44" name="Rectangle 43">
              <a:extLst>
                <a:ext uri="{FF2B5EF4-FFF2-40B4-BE49-F238E27FC236}">
                  <a16:creationId xmlns:a16="http://schemas.microsoft.com/office/drawing/2014/main" id="{55A6EA4C-AEE4-48FC-83AE-6722789EAFCA}"/>
                </a:ext>
              </a:extLst>
            </p:cNvPr>
            <p:cNvSpPr/>
            <p:nvPr/>
          </p:nvSpPr>
          <p:spPr>
            <a:xfrm>
              <a:off x="619693" y="3583335"/>
              <a:ext cx="7961897" cy="17453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619693" y="3631187"/>
              <a:ext cx="8024160" cy="1443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Blip>
                  <a:blip r:embed="rId3"/>
                </a:buBlip>
              </a:pPr>
              <a:r>
                <a:rPr lang="en-US" sz="1900" dirty="0"/>
                <a:t>The result is true for any </a:t>
              </a:r>
              <a:r>
                <a:rPr lang="en-US" sz="1900" b="1" dirty="0">
                  <a:solidFill>
                    <a:schemeClr val="accent6">
                      <a:lumMod val="75000"/>
                    </a:schemeClr>
                  </a:solidFill>
                </a:rPr>
                <a:t>α, N</a:t>
              </a:r>
              <a:r>
                <a:rPr lang="en-US" sz="1900" dirty="0">
                  <a:solidFill>
                    <a:schemeClr val="accent6">
                      <a:lumMod val="75000"/>
                    </a:schemeClr>
                  </a:solidFill>
                </a:rPr>
                <a:t>.</a:t>
              </a:r>
            </a:p>
            <a:p>
              <a:pPr marL="342900" lvl="1" indent="-342900">
                <a:lnSpc>
                  <a:spcPct val="150000"/>
                </a:lnSpc>
                <a:spcBef>
                  <a:spcPts val="1000"/>
                </a:spcBef>
                <a:buBlip>
                  <a:blip r:embed="rId3"/>
                </a:buBlip>
              </a:pPr>
              <a:r>
                <a:rPr lang="en-US" sz="1900" dirty="0"/>
                <a:t>Binary valuations are a natural best case for discriminatory pricing.</a:t>
              </a:r>
            </a:p>
            <a:p>
              <a:pPr marL="342900" lvl="1" indent="-342900">
                <a:lnSpc>
                  <a:spcPct val="150000"/>
                </a:lnSpc>
                <a:spcBef>
                  <a:spcPts val="1000"/>
                </a:spcBef>
                <a:buBlip>
                  <a:blip r:embed="rId3"/>
                </a:buBlip>
              </a:pPr>
              <a:r>
                <a:rPr lang="en-US" sz="1900" dirty="0">
                  <a:latin typeface="Cambria Math" charset="0"/>
                  <a:ea typeface="Cambria Math" charset="0"/>
                  <a:cs typeface="Cambria Math" charset="0"/>
                  <a:sym typeface="Helvetica Neue"/>
                </a:rPr>
                <a:t>Assumptions are </a:t>
              </a:r>
              <a:r>
                <a:rPr lang="en-US" sz="1900" i="1" dirty="0">
                  <a:solidFill>
                    <a:schemeClr val="tx1"/>
                  </a:solidFill>
                  <a:latin typeface="Cambria Math" charset="0"/>
                  <a:ea typeface="Cambria Math" charset="0"/>
                  <a:cs typeface="Cambria Math" charset="0"/>
                  <a:sym typeface="Helvetica Neue"/>
                </a:rPr>
                <a:t>tight</a:t>
              </a:r>
              <a:r>
                <a:rPr lang="en-US" sz="1900" b="1" dirty="0">
                  <a:latin typeface="Cambria Math" charset="0"/>
                  <a:ea typeface="Cambria Math" charset="0"/>
                  <a:cs typeface="Cambria Math" charset="0"/>
                  <a:sym typeface="Helvetica Neue"/>
                </a:rPr>
                <a:t>.</a:t>
              </a:r>
              <a:endParaRPr lang="en-US" sz="1900" b="1" dirty="0"/>
            </a:p>
            <a:p>
              <a:pPr marL="342900" indent="-342900">
                <a:buBlip>
                  <a:blip r:embed="rId3"/>
                </a:buBlip>
              </a:pPr>
              <a:endParaRPr lang="en-US" sz="1700" dirty="0"/>
            </a:p>
            <a:p>
              <a:pPr marL="0" indent="0">
                <a:lnSpc>
                  <a:spcPct val="100000"/>
                </a:lnSpc>
                <a:spcBef>
                  <a:spcPts val="600"/>
                </a:spcBef>
                <a:buFont typeface="Arial" panose="020B0604020202020204" pitchFamily="34" charset="0"/>
                <a:buNone/>
              </a:pPr>
              <a:endParaRPr lang="en-US" sz="1700" dirty="0"/>
            </a:p>
          </p:txBody>
        </p:sp>
      </p:grpSp>
      <p:sp>
        <p:nvSpPr>
          <p:cNvPr id="13" name="Rectangle 12">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5" y="1635196"/>
            <a:ext cx="8003405" cy="1032688"/>
          </a:xfrm>
        </p:spPr>
        <p:txBody>
          <a:bodyPr>
            <a:normAutofit fontScale="92500"/>
          </a:bodyPr>
          <a:lstStyle/>
          <a:p>
            <a:pPr marL="0" indent="0">
              <a:lnSpc>
                <a:spcPct val="110000"/>
              </a:lnSpc>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None/>
            </a:pPr>
            <a:r>
              <a:rPr lang="en-US" sz="1800" dirty="0"/>
              <a:t>If valuations are </a:t>
            </a:r>
            <a:r>
              <a:rPr lang="en-US" sz="1800" dirty="0" err="1"/>
              <a:t>i.i.d</a:t>
            </a:r>
            <a:r>
              <a:rPr lang="en-US" sz="1800" dirty="0"/>
              <a:t>. and supported on </a:t>
            </a:r>
            <a:r>
              <a:rPr lang="en-US" sz="1800" b="1" dirty="0">
                <a:solidFill>
                  <a:schemeClr val="accent6">
                    <a:lumMod val="75000"/>
                  </a:schemeClr>
                </a:solidFill>
              </a:rPr>
              <a:t>two points</a:t>
            </a:r>
            <a:r>
              <a:rPr lang="en-US" sz="1800" dirty="0"/>
              <a:t>, the revenue of an optimal opaque selling strategy </a:t>
            </a:r>
            <a:r>
              <a:rPr lang="en-US" sz="1800" b="1" dirty="0">
                <a:solidFill>
                  <a:schemeClr val="accent6">
                    <a:lumMod val="75000"/>
                  </a:schemeClr>
                </a:solidFill>
              </a:rPr>
              <a:t>dominates </a:t>
            </a:r>
            <a:r>
              <a:rPr lang="en-US" sz="1800" dirty="0"/>
              <a:t>the revenue of optimal discriminatory pricing.</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4"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7671506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10">
            <a:extLst>
              <a:ext uri="{FF2B5EF4-FFF2-40B4-BE49-F238E27FC236}">
                <a16:creationId xmlns:a16="http://schemas.microsoft.com/office/drawing/2014/main" id="{C99561DE-9AF1-4988-BE70-2BEBDF136BB7}"/>
              </a:ext>
            </a:extLst>
          </p:cNvPr>
          <p:cNvSpPr txBox="1">
            <a:spLocks/>
          </p:cNvSpPr>
          <p:nvPr/>
        </p:nvSpPr>
        <p:spPr>
          <a:xfrm>
            <a:off x="578185" y="1635196"/>
            <a:ext cx="8003405" cy="103268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Theorem </a:t>
            </a:r>
            <a:r>
              <a:rPr lang="en-US" sz="1800" dirty="0">
                <a:solidFill>
                  <a:schemeClr val="tx1"/>
                </a:solidFill>
              </a:rPr>
              <a:t>[OPQ Dominates DP].</a:t>
            </a:r>
            <a:r>
              <a:rPr lang="en-US" sz="1800" dirty="0"/>
              <a:t> </a:t>
            </a:r>
          </a:p>
          <a:p>
            <a:pPr marL="0" indent="0">
              <a:lnSpc>
                <a:spcPct val="100000"/>
              </a:lnSpc>
              <a:spcBef>
                <a:spcPts val="600"/>
              </a:spcBef>
              <a:buFont typeface="Arial" panose="020B0604020202020204" pitchFamily="34" charset="0"/>
              <a:buNone/>
            </a:pPr>
            <a:r>
              <a:rPr lang="en-US" sz="1800" dirty="0"/>
              <a:t>If F is </a:t>
            </a:r>
            <a:r>
              <a:rPr lang="en-US" sz="1800" dirty="0">
                <a:solidFill>
                  <a:schemeClr val="accent6"/>
                </a:solidFill>
              </a:rPr>
              <a:t>exchangeable </a:t>
            </a:r>
            <a:r>
              <a:rPr lang="en-US" sz="1800" dirty="0"/>
              <a:t>and supported on </a:t>
            </a:r>
            <a:r>
              <a:rPr lang="en-US" sz="1800" dirty="0">
                <a:solidFill>
                  <a:schemeClr val="accent6"/>
                </a:solidFill>
              </a:rPr>
              <a:t>two points</a:t>
            </a:r>
            <a:r>
              <a:rPr lang="en-US" sz="1800" dirty="0"/>
              <a:t>, the revenue of an optimal opaque selling strategy </a:t>
            </a:r>
            <a:r>
              <a:rPr lang="en-US" sz="1800" dirty="0">
                <a:solidFill>
                  <a:schemeClr val="accent6"/>
                </a:solidFill>
              </a:rPr>
              <a:t>exceeds</a:t>
            </a:r>
            <a:r>
              <a:rPr lang="en-US" sz="1800" dirty="0"/>
              <a:t> the revenue of optimal discriminatory pricing.</a:t>
            </a:r>
          </a:p>
          <a:p>
            <a:pPr marL="0" indent="0">
              <a:lnSpc>
                <a:spcPct val="100000"/>
              </a:lnSpc>
              <a:spcBef>
                <a:spcPts val="600"/>
              </a:spcBef>
              <a:buFont typeface="Arial" panose="020B0604020202020204" pitchFamily="34" charset="0"/>
              <a:buNone/>
            </a:pPr>
            <a:endParaRPr lang="en-US" sz="1800" dirty="0"/>
          </a:p>
          <a:p>
            <a:pPr marL="0" indent="0">
              <a:lnSpc>
                <a:spcPct val="100000"/>
              </a:lnSpc>
              <a:spcBef>
                <a:spcPts val="600"/>
              </a:spcBef>
              <a:buFont typeface="Arial" panose="020B0604020202020204" pitchFamily="34" charset="0"/>
              <a:buNone/>
            </a:pPr>
            <a:endParaRPr lang="en-US" sz="1800" dirty="0"/>
          </a:p>
        </p:txBody>
      </p:sp>
      <p:grpSp>
        <p:nvGrpSpPr>
          <p:cNvPr id="31" name="Group 30"/>
          <p:cNvGrpSpPr/>
          <p:nvPr/>
        </p:nvGrpSpPr>
        <p:grpSpPr>
          <a:xfrm>
            <a:off x="529740" y="3084298"/>
            <a:ext cx="4750255" cy="2468281"/>
            <a:chOff x="557928" y="3507305"/>
            <a:chExt cx="8023662" cy="1907682"/>
          </a:xfrm>
        </p:grpSpPr>
        <p:sp>
          <p:nvSpPr>
            <p:cNvPr id="32" name="Rectangle 31">
              <a:extLst>
                <a:ext uri="{FF2B5EF4-FFF2-40B4-BE49-F238E27FC236}">
                  <a16:creationId xmlns:a16="http://schemas.microsoft.com/office/drawing/2014/main" id="{55A6EA4C-AEE4-48FC-83AE-6722789EAFCA}"/>
                </a:ext>
              </a:extLst>
            </p:cNvPr>
            <p:cNvSpPr/>
            <p:nvPr/>
          </p:nvSpPr>
          <p:spPr>
            <a:xfrm>
              <a:off x="619693" y="3583335"/>
              <a:ext cx="7961897" cy="18316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Content Placeholder 10">
              <a:extLst>
                <a:ext uri="{FF2B5EF4-FFF2-40B4-BE49-F238E27FC236}">
                  <a16:creationId xmlns:a16="http://schemas.microsoft.com/office/drawing/2014/main" id="{C99561DE-9AF1-4988-BE70-2BEBDF136BB7}"/>
                </a:ext>
              </a:extLst>
            </p:cNvPr>
            <p:cNvSpPr txBox="1">
              <a:spLocks/>
            </p:cNvSpPr>
            <p:nvPr/>
          </p:nvSpPr>
          <p:spPr>
            <a:xfrm>
              <a:off x="557928" y="3507305"/>
              <a:ext cx="8003405" cy="1747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endParaRPr lang="en-US" sz="1700" dirty="0"/>
            </a:p>
            <a:p>
              <a:pPr marL="342900" indent="-342900">
                <a:buBlip>
                  <a:blip r:embed="rId3"/>
                </a:buBlip>
              </a:pPr>
              <a:r>
                <a:rPr lang="en-US" sz="1700" dirty="0"/>
                <a:t>With out the opaque product no single price can guarantee more than </a:t>
              </a:r>
              <a:r>
                <a:rPr lang="en-US" sz="1700" dirty="0">
                  <a:solidFill>
                    <a:schemeClr val="accent6"/>
                  </a:solidFill>
                </a:rPr>
                <a:t>50%</a:t>
              </a:r>
              <a:r>
                <a:rPr lang="en-US" sz="1700" dirty="0"/>
                <a:t> of (DP).</a:t>
              </a:r>
            </a:p>
            <a:p>
              <a:pPr marL="342900" indent="-342900">
                <a:buBlip>
                  <a:blip r:embed="rId3"/>
                </a:buBlip>
              </a:pPr>
              <a:r>
                <a:rPr lang="en-US" sz="1700" dirty="0"/>
                <a:t>Approximation is minimized when N=10, in general much better (even &gt; 100%).</a:t>
              </a:r>
            </a:p>
            <a:p>
              <a:pPr marL="342900" indent="-342900">
                <a:buBlip>
                  <a:blip r:embed="rId3"/>
                </a:buBlip>
              </a:pPr>
              <a:r>
                <a:rPr lang="en-US" sz="1700" dirty="0"/>
                <a:t>This is the dominant paradigm in practice.</a:t>
              </a:r>
            </a:p>
            <a:p>
              <a:pPr marL="0" indent="0">
                <a:lnSpc>
                  <a:spcPct val="100000"/>
                </a:lnSpc>
                <a:spcBef>
                  <a:spcPts val="600"/>
                </a:spcBef>
                <a:buFont typeface="Arial" panose="020B0604020202020204" pitchFamily="34" charset="0"/>
                <a:buNone/>
              </a:pPr>
              <a:endParaRPr lang="en-US" sz="1700" dirty="0"/>
            </a:p>
          </p:txBody>
        </p:sp>
      </p:grpSp>
      <p:sp>
        <p:nvSpPr>
          <p:cNvPr id="28" name="Rectangle 27">
            <a:extLst>
              <a:ext uri="{FF2B5EF4-FFF2-40B4-BE49-F238E27FC236}">
                <a16:creationId xmlns:a16="http://schemas.microsoft.com/office/drawing/2014/main" id="{1650CD21-8731-4344-9437-18ED34F1BA30}"/>
              </a:ext>
            </a:extLst>
          </p:cNvPr>
          <p:cNvSpPr/>
          <p:nvPr/>
        </p:nvSpPr>
        <p:spPr>
          <a:xfrm>
            <a:off x="570296" y="1557861"/>
            <a:ext cx="8129313"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578184" y="1612449"/>
            <a:ext cx="8122397" cy="1248845"/>
          </a:xfrm>
        </p:spPr>
        <p:txBody>
          <a:bodyPr>
            <a:normAutofit/>
          </a:bodyPr>
          <a:lstStyle/>
          <a:p>
            <a:pPr marL="0" indent="0">
              <a:lnSpc>
                <a:spcPct val="110000"/>
              </a:lnSpc>
              <a:buNone/>
            </a:pPr>
            <a:r>
              <a:rPr lang="en-US" sz="1700" b="1" dirty="0">
                <a:solidFill>
                  <a:schemeClr val="tx1"/>
                </a:solidFill>
              </a:rPr>
              <a:t>Theorem </a:t>
            </a:r>
            <a:r>
              <a:rPr lang="en-US" sz="1700" dirty="0">
                <a:solidFill>
                  <a:schemeClr val="tx1"/>
                </a:solidFill>
              </a:rPr>
              <a:t>[1OPQ Approximates DP].</a:t>
            </a:r>
            <a:r>
              <a:rPr lang="en-US" sz="1700" dirty="0"/>
              <a:t> </a:t>
            </a:r>
          </a:p>
          <a:p>
            <a:pPr marL="0" indent="0">
              <a:lnSpc>
                <a:spcPct val="100000"/>
              </a:lnSpc>
              <a:spcBef>
                <a:spcPts val="600"/>
              </a:spcBef>
              <a:buNone/>
            </a:pPr>
            <a:r>
              <a:rPr lang="en-US" sz="1700" dirty="0"/>
              <a:t>If valuations are </a:t>
            </a:r>
            <a:r>
              <a:rPr lang="en-US" sz="1700" dirty="0" err="1"/>
              <a:t>i.i.d</a:t>
            </a:r>
            <a:r>
              <a:rPr lang="en-US" sz="1700" dirty="0"/>
              <a:t>. and supported on </a:t>
            </a:r>
            <a:r>
              <a:rPr lang="en-US" sz="1700" b="1" dirty="0">
                <a:solidFill>
                  <a:schemeClr val="accent6">
                    <a:lumMod val="75000"/>
                  </a:schemeClr>
                </a:solidFill>
              </a:rPr>
              <a:t>two points</a:t>
            </a:r>
            <a:r>
              <a:rPr lang="en-US" sz="1700" dirty="0"/>
              <a:t>, an opaque selling strategy with a </a:t>
            </a:r>
            <a:r>
              <a:rPr lang="en-US" sz="1700" b="1" dirty="0">
                <a:solidFill>
                  <a:schemeClr val="accent6">
                    <a:lumMod val="75000"/>
                  </a:schemeClr>
                </a:solidFill>
              </a:rPr>
              <a:t>single opaque product </a:t>
            </a:r>
            <a:r>
              <a:rPr lang="en-US" sz="1700" dirty="0"/>
              <a:t>earns at least 71.9% of the optimal discriminatory pricing. </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05781" y="3342291"/>
            <a:ext cx="3646083" cy="2093584"/>
          </a:xfrm>
          <a:prstGeom prst="rect">
            <a:avLst/>
          </a:prstGeom>
        </p:spPr>
      </p:pic>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Binary Valuations</a:t>
            </a:r>
          </a:p>
        </p:txBody>
      </p:sp>
      <p:grpSp>
        <p:nvGrpSpPr>
          <p:cNvPr id="17" name="Group 16"/>
          <p:cNvGrpSpPr/>
          <p:nvPr/>
        </p:nvGrpSpPr>
        <p:grpSpPr>
          <a:xfrm>
            <a:off x="7301407" y="3937954"/>
            <a:ext cx="1280183" cy="1152949"/>
            <a:chOff x="3334986" y="4739880"/>
            <a:chExt cx="1897024" cy="1606979"/>
          </a:xfrm>
        </p:grpSpPr>
        <p:sp>
          <p:nvSpPr>
            <p:cNvPr id="18" name="Rectangle 17"/>
            <p:cNvSpPr/>
            <p:nvPr/>
          </p:nvSpPr>
          <p:spPr>
            <a:xfrm>
              <a:off x="3334986" y="4739880"/>
              <a:ext cx="1897024" cy="1606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371279" y="4761572"/>
              <a:ext cx="1837950" cy="1439154"/>
              <a:chOff x="3371279" y="4761572"/>
              <a:chExt cx="1837950" cy="1439154"/>
            </a:xfrm>
          </p:grpSpPr>
          <p:grpSp>
            <p:nvGrpSpPr>
              <p:cNvPr id="20" name="Group 19"/>
              <p:cNvGrpSpPr/>
              <p:nvPr/>
            </p:nvGrpSpPr>
            <p:grpSpPr>
              <a:xfrm>
                <a:off x="3371279" y="4761572"/>
                <a:ext cx="1837950" cy="1406888"/>
                <a:chOff x="2614325" y="4816395"/>
                <a:chExt cx="1837950" cy="1406888"/>
              </a:xfrm>
            </p:grpSpPr>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447017" y="4816395"/>
                  <a:ext cx="1005258" cy="1109508"/>
                </a:xfrm>
                <a:prstGeom prst="rect">
                  <a:avLst/>
                </a:prstGeom>
              </p:spPr>
            </p:pic>
            <p:grpSp>
              <p:nvGrpSpPr>
                <p:cNvPr id="23" name="Group 22"/>
                <p:cNvGrpSpPr/>
                <p:nvPr/>
              </p:nvGrpSpPr>
              <p:grpSpPr>
                <a:xfrm>
                  <a:off x="2614325" y="4998604"/>
                  <a:ext cx="1350127" cy="1224679"/>
                  <a:chOff x="1590322" y="4373736"/>
                  <a:chExt cx="1350127" cy="1224679"/>
                </a:xfrm>
              </p:grpSpPr>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935190" y="4373736"/>
                    <a:ext cx="1005259" cy="1109508"/>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590322" y="4488907"/>
                    <a:ext cx="1017511" cy="1109508"/>
                  </a:xfrm>
                  <a:prstGeom prst="rect">
                    <a:avLst/>
                  </a:prstGeom>
                </p:spPr>
              </p:pic>
            </p:grpSp>
          </p:grpSp>
          <p:sp>
            <p:nvSpPr>
              <p:cNvPr id="21" name="Rectangle 20"/>
              <p:cNvSpPr/>
              <p:nvPr/>
            </p:nvSpPr>
            <p:spPr>
              <a:xfrm>
                <a:off x="3931082" y="4877287"/>
                <a:ext cx="639919" cy="1323439"/>
              </a:xfrm>
              <a:prstGeom prst="rect">
                <a:avLst/>
              </a:prstGeom>
              <a:noFill/>
            </p:spPr>
            <p:txBody>
              <a:bodyPr wrap="none" lIns="91440" tIns="45720" rIns="91440" bIns="45720">
                <a:spAutoFit/>
              </a:bodyPr>
              <a:lstStyle/>
              <a:p>
                <a:pPr algn="ctr"/>
                <a:r>
                  <a:rPr lang="en-US" sz="80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t>
                </a:r>
              </a:p>
            </p:txBody>
          </p:sp>
        </p:grpSp>
      </p:grpSp>
      <p:sp>
        <p:nvSpPr>
          <p:cNvPr id="26" name="TextBox 25"/>
          <p:cNvSpPr txBox="1"/>
          <p:nvPr/>
        </p:nvSpPr>
        <p:spPr>
          <a:xfrm rot="19602470">
            <a:off x="7960709" y="4073324"/>
            <a:ext cx="486782" cy="400110"/>
          </a:xfrm>
          <a:prstGeom prst="rect">
            <a:avLst/>
          </a:prstGeom>
          <a:noFill/>
        </p:spPr>
        <p:txBody>
          <a:bodyPr wrap="square" rtlCol="0">
            <a:spAutoFit/>
          </a:bodyPr>
          <a:lstStyle/>
          <a:p>
            <a:r>
              <a:rPr lang="mr-IN" sz="2000" b="1" dirty="0">
                <a:solidFill>
                  <a:schemeClr val="tx2"/>
                </a:solidFill>
              </a:rPr>
              <a:t>…</a:t>
            </a:r>
            <a:endParaRPr lang="en-US" sz="2000" b="1" dirty="0">
              <a:solidFill>
                <a:schemeClr val="tx2"/>
              </a:solidFill>
            </a:endParaRPr>
          </a:p>
        </p:txBody>
      </p:sp>
      <p:sp>
        <p:nvSpPr>
          <p:cNvPr id="27" name="Rectangle 26"/>
          <p:cNvSpPr/>
          <p:nvPr/>
        </p:nvSpPr>
        <p:spPr>
          <a:xfrm rot="19410238">
            <a:off x="7712456" y="3236195"/>
            <a:ext cx="943922" cy="4565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2"/>
                </a:solidFill>
              </a:rPr>
              <a:t>p</a:t>
            </a:r>
            <a:r>
              <a:rPr lang="en-US" baseline="30000" dirty="0" err="1">
                <a:solidFill>
                  <a:schemeClr val="tx2"/>
                </a:solidFill>
              </a:rPr>
              <a:t>N</a:t>
            </a:r>
            <a:endParaRPr lang="en-US" dirty="0">
              <a:solidFill>
                <a:schemeClr val="tx2"/>
              </a:solidFill>
            </a:endParaRPr>
          </a:p>
        </p:txBody>
      </p:sp>
      <p:grpSp>
        <p:nvGrpSpPr>
          <p:cNvPr id="36" name="Group 35"/>
          <p:cNvGrpSpPr/>
          <p:nvPr/>
        </p:nvGrpSpPr>
        <p:grpSpPr>
          <a:xfrm>
            <a:off x="6015894" y="3944490"/>
            <a:ext cx="1280183" cy="1146413"/>
            <a:chOff x="3334986" y="4739880"/>
            <a:chExt cx="1897024" cy="1606979"/>
          </a:xfrm>
        </p:grpSpPr>
        <p:sp>
          <p:nvSpPr>
            <p:cNvPr id="37" name="Rectangle 36"/>
            <p:cNvSpPr/>
            <p:nvPr/>
          </p:nvSpPr>
          <p:spPr>
            <a:xfrm>
              <a:off x="3334986" y="4739880"/>
              <a:ext cx="1897024" cy="16069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3371279" y="4761572"/>
              <a:ext cx="1837951" cy="1406888"/>
              <a:chOff x="2614325" y="4816395"/>
              <a:chExt cx="1837950" cy="1406888"/>
            </a:xfrm>
          </p:grpSpPr>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3447017" y="4816395"/>
                <a:ext cx="1005258" cy="1109508"/>
              </a:xfrm>
              <a:prstGeom prst="rect">
                <a:avLst/>
              </a:prstGeom>
            </p:spPr>
          </p:pic>
          <p:grpSp>
            <p:nvGrpSpPr>
              <p:cNvPr id="42" name="Group 41"/>
              <p:cNvGrpSpPr/>
              <p:nvPr/>
            </p:nvGrpSpPr>
            <p:grpSpPr>
              <a:xfrm>
                <a:off x="2614325" y="4998604"/>
                <a:ext cx="1350127" cy="1224679"/>
                <a:chOff x="1590322" y="4373736"/>
                <a:chExt cx="1350127" cy="1224679"/>
              </a:xfrm>
            </p:grpSpPr>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935190" y="4373736"/>
                  <a:ext cx="1005259" cy="1109508"/>
                </a:xfrm>
                <a:prstGeom prst="rect">
                  <a:avLst/>
                </a:prstGeom>
              </p:spPr>
            </p:pic>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590322" y="4488907"/>
                  <a:ext cx="1017511" cy="1109508"/>
                </a:xfrm>
                <a:prstGeom prst="rect">
                  <a:avLst/>
                </a:prstGeom>
              </p:spPr>
            </p:pic>
          </p:grpSp>
        </p:grpSp>
      </p:grpSp>
      <p:sp>
        <p:nvSpPr>
          <p:cNvPr id="45" name="Rectangle 44"/>
          <p:cNvSpPr/>
          <p:nvPr/>
        </p:nvSpPr>
        <p:spPr>
          <a:xfrm rot="19410238">
            <a:off x="6426943" y="3242731"/>
            <a:ext cx="943922" cy="4565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solidFill>
              </a:rPr>
              <a:t>p</a:t>
            </a:r>
          </a:p>
        </p:txBody>
      </p:sp>
      <p:sp>
        <p:nvSpPr>
          <p:cNvPr id="46" name="TextBox 45"/>
          <p:cNvSpPr txBox="1"/>
          <p:nvPr/>
        </p:nvSpPr>
        <p:spPr>
          <a:xfrm>
            <a:off x="6151285" y="5075947"/>
            <a:ext cx="922047" cy="369332"/>
          </a:xfrm>
          <a:prstGeom prst="rect">
            <a:avLst/>
          </a:prstGeom>
          <a:noFill/>
        </p:spPr>
        <p:txBody>
          <a:bodyPr wrap="none" rtlCol="0">
            <a:spAutoFit/>
          </a:bodyPr>
          <a:lstStyle/>
          <a:p>
            <a:r>
              <a:rPr lang="en-US" b="1" dirty="0"/>
              <a:t>Click 1</a:t>
            </a:r>
          </a:p>
        </p:txBody>
      </p:sp>
      <p:sp>
        <p:nvSpPr>
          <p:cNvPr id="47" name="TextBox 46"/>
          <p:cNvSpPr txBox="1"/>
          <p:nvPr/>
        </p:nvSpPr>
        <p:spPr>
          <a:xfrm>
            <a:off x="7480474" y="5072770"/>
            <a:ext cx="998991" cy="369332"/>
          </a:xfrm>
          <a:prstGeom prst="rect">
            <a:avLst/>
          </a:prstGeom>
          <a:noFill/>
        </p:spPr>
        <p:txBody>
          <a:bodyPr wrap="none" rtlCol="0">
            <a:spAutoFit/>
          </a:bodyPr>
          <a:lstStyle/>
          <a:p>
            <a:r>
              <a:rPr lang="en-US" b="1" dirty="0"/>
              <a:t>Click N</a:t>
            </a:r>
          </a:p>
        </p:txBody>
      </p:sp>
      <p:sp>
        <p:nvSpPr>
          <p:cNvPr id="4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68700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par>
                                <p:cTn id="7" presetID="1" presetClass="exit" presetSubtype="0" fill="hold" grpId="1"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3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4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1"/>
      <p:bldP spid="27" grpId="1" animBg="1"/>
      <p:bldP spid="45" grpId="1" animBg="1"/>
      <p:bldP spid="46" grpId="1"/>
      <p:bldP spid="4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General Valuations</a:t>
            </a:r>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585121" y="2783563"/>
            <a:ext cx="8003405" cy="2957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by picture (N=2)</a:t>
            </a:r>
            <a:endParaRPr lang="en-US" sz="1600" dirty="0"/>
          </a:p>
        </p:txBody>
      </p:sp>
      <p:sp>
        <p:nvSpPr>
          <p:cNvPr id="11" name="Rectangle 10">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700" b="1" dirty="0">
                <a:solidFill>
                  <a:schemeClr val="tx1"/>
                </a:solidFill>
              </a:rPr>
              <a:t>Theorem </a:t>
            </a:r>
            <a:r>
              <a:rPr lang="en-US" sz="1700" dirty="0">
                <a:solidFill>
                  <a:schemeClr val="tx1"/>
                </a:solidFill>
              </a:rPr>
              <a:t>[OPQ Dominates DP II].</a:t>
            </a:r>
            <a:r>
              <a:rPr lang="en-US" sz="1700" dirty="0"/>
              <a:t> </a:t>
            </a:r>
          </a:p>
          <a:p>
            <a:pPr marL="0" indent="0">
              <a:lnSpc>
                <a:spcPct val="100000"/>
              </a:lnSpc>
              <a:spcBef>
                <a:spcPts val="600"/>
              </a:spcBef>
              <a:buNone/>
            </a:pPr>
            <a:r>
              <a:rPr lang="en-US" sz="1700" dirty="0"/>
              <a:t>If </a:t>
            </a:r>
            <a:r>
              <a:rPr lang="en-US" sz="1600" dirty="0"/>
              <a:t>valuations are </a:t>
            </a:r>
            <a:r>
              <a:rPr lang="en-US" sz="1600" dirty="0" err="1"/>
              <a:t>i.i.d</a:t>
            </a:r>
            <a:r>
              <a:rPr lang="en-US" sz="1600" dirty="0"/>
              <a:t>. </a:t>
            </a:r>
            <a:r>
              <a:rPr lang="en-US" sz="1700" dirty="0"/>
              <a:t>and customers are </a:t>
            </a:r>
            <a:r>
              <a:rPr lang="en-US" sz="1700" dirty="0">
                <a:solidFill>
                  <a:schemeClr val="accent6">
                    <a:lumMod val="75000"/>
                  </a:schemeClr>
                </a:solidFill>
              </a:rPr>
              <a:t>pessimistic</a:t>
            </a:r>
            <a:r>
              <a:rPr lang="en-US" sz="1700" dirty="0"/>
              <a:t>, the expected revenue of an optimal opaque selling strategy </a:t>
            </a:r>
            <a:r>
              <a:rPr lang="en-US" sz="1700" dirty="0">
                <a:solidFill>
                  <a:schemeClr val="accent6">
                    <a:lumMod val="75000"/>
                  </a:schemeClr>
                </a:solidFill>
              </a:rPr>
              <a:t>dominates</a:t>
            </a:r>
            <a:r>
              <a:rPr lang="en-US" sz="1700" dirty="0">
                <a:solidFill>
                  <a:schemeClr val="accent6"/>
                </a:solidFill>
              </a:rPr>
              <a:t> </a:t>
            </a:r>
            <a:r>
              <a:rPr lang="en-US" sz="1700" dirty="0"/>
              <a:t>the revenue of discriminatory pricing.</a:t>
            </a:r>
          </a:p>
          <a:p>
            <a:pPr marL="0" indent="0">
              <a:lnSpc>
                <a:spcPct val="100000"/>
              </a:lnSpc>
              <a:spcBef>
                <a:spcPts val="600"/>
              </a:spcBef>
              <a:buFont typeface="Arial" panose="020B0604020202020204" pitchFamily="34" charset="0"/>
              <a:buNone/>
            </a:pPr>
            <a:endParaRPr lang="en-US"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388" y="3467837"/>
            <a:ext cx="2553262" cy="2541940"/>
          </a:xfrm>
          <a:prstGeom prst="rect">
            <a:avLst/>
          </a:prstGeom>
        </p:spPr>
      </p:pic>
      <p:sp>
        <p:nvSpPr>
          <p:cNvPr id="18" name="TextBox 17"/>
          <p:cNvSpPr txBox="1"/>
          <p:nvPr/>
        </p:nvSpPr>
        <p:spPr>
          <a:xfrm>
            <a:off x="5932932" y="3067193"/>
            <a:ext cx="840295" cy="369332"/>
          </a:xfrm>
          <a:prstGeom prst="rect">
            <a:avLst/>
          </a:prstGeom>
          <a:noFill/>
        </p:spPr>
        <p:txBody>
          <a:bodyPr wrap="none" rtlCol="0">
            <a:spAutoFit/>
          </a:bodyPr>
          <a:lstStyle/>
          <a:p>
            <a:r>
              <a:rPr lang="en-US" dirty="0"/>
              <a:t>(OPQ)</a:t>
            </a:r>
          </a:p>
        </p:txBody>
      </p:sp>
      <p:grpSp>
        <p:nvGrpSpPr>
          <p:cNvPr id="3" name="Group 2"/>
          <p:cNvGrpSpPr/>
          <p:nvPr/>
        </p:nvGrpSpPr>
        <p:grpSpPr>
          <a:xfrm>
            <a:off x="1382708" y="3049558"/>
            <a:ext cx="2606686" cy="2989690"/>
            <a:chOff x="1382708" y="3049558"/>
            <a:chExt cx="2606686" cy="2989690"/>
          </a:xfrm>
        </p:grpSpPr>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08" y="3438367"/>
              <a:ext cx="2606686" cy="2600881"/>
            </a:xfrm>
            <a:prstGeom prst="rect">
              <a:avLst/>
            </a:prstGeom>
          </p:spPr>
        </p:pic>
        <p:sp>
          <p:nvSpPr>
            <p:cNvPr id="14" name="TextBox 13"/>
            <p:cNvSpPr txBox="1"/>
            <p:nvPr/>
          </p:nvSpPr>
          <p:spPr>
            <a:xfrm>
              <a:off x="2207942" y="3049558"/>
              <a:ext cx="1435008" cy="369332"/>
            </a:xfrm>
            <a:prstGeom prst="rect">
              <a:avLst/>
            </a:prstGeom>
            <a:noFill/>
          </p:spPr>
          <p:txBody>
            <a:bodyPr wrap="none" rtlCol="0">
              <a:spAutoFit/>
            </a:bodyPr>
            <a:lstStyle/>
            <a:p>
              <a:r>
                <a:rPr lang="en-US" dirty="0"/>
                <a:t>(DP), p</a:t>
              </a:r>
              <a:r>
                <a:rPr lang="en-US" baseline="-25000" dirty="0"/>
                <a:t>1</a:t>
              </a:r>
              <a:r>
                <a:rPr lang="en-US" dirty="0"/>
                <a:t> &gt; p</a:t>
              </a:r>
              <a:r>
                <a:rPr lang="en-US" baseline="-25000" dirty="0"/>
                <a:t>2</a:t>
              </a:r>
              <a:endParaRPr lang="en-US" dirty="0"/>
            </a:p>
          </p:txBody>
        </p:sp>
        <p:sp>
          <p:nvSpPr>
            <p:cNvPr id="15" name="Rectangle 14"/>
            <p:cNvSpPr/>
            <p:nvPr/>
          </p:nvSpPr>
          <p:spPr>
            <a:xfrm>
              <a:off x="3212768" y="5629066"/>
              <a:ext cx="401072" cy="369332"/>
            </a:xfrm>
            <a:prstGeom prst="rect">
              <a:avLst/>
            </a:prstGeom>
          </p:spPr>
          <p:txBody>
            <a:bodyPr wrap="none">
              <a:spAutoFit/>
            </a:bodyPr>
            <a:lstStyle/>
            <a:p>
              <a:r>
                <a:rPr lang="en-US" dirty="0"/>
                <a:t>p</a:t>
              </a:r>
              <a:r>
                <a:rPr lang="en-US" baseline="-25000" dirty="0"/>
                <a:t>1</a:t>
              </a:r>
              <a:endParaRPr lang="en-US" dirty="0"/>
            </a:p>
          </p:txBody>
        </p:sp>
        <p:sp>
          <p:nvSpPr>
            <p:cNvPr id="16" name="Rectangle 15"/>
            <p:cNvSpPr/>
            <p:nvPr/>
          </p:nvSpPr>
          <p:spPr>
            <a:xfrm>
              <a:off x="1382708" y="4571327"/>
              <a:ext cx="401072" cy="369332"/>
            </a:xfrm>
            <a:prstGeom prst="rect">
              <a:avLst/>
            </a:prstGeom>
          </p:spPr>
          <p:txBody>
            <a:bodyPr wrap="none">
              <a:spAutoFit/>
            </a:bodyPr>
            <a:lstStyle/>
            <a:p>
              <a:r>
                <a:rPr lang="en-US" dirty="0"/>
                <a:t>p</a:t>
              </a:r>
              <a:r>
                <a:rPr lang="en-US" baseline="-25000" dirty="0"/>
                <a:t>2</a:t>
              </a:r>
              <a:endParaRPr lang="en-US" dirty="0"/>
            </a:p>
          </p:txBody>
        </p:sp>
      </p:grpSp>
      <p:sp>
        <p:nvSpPr>
          <p:cNvPr id="17" name="Rectangle 16"/>
          <p:cNvSpPr/>
          <p:nvPr/>
        </p:nvSpPr>
        <p:spPr>
          <a:xfrm>
            <a:off x="6092217" y="4661417"/>
            <a:ext cx="401072" cy="369332"/>
          </a:xfrm>
          <a:prstGeom prst="rect">
            <a:avLst/>
          </a:prstGeom>
        </p:spPr>
        <p:txBody>
          <a:bodyPr wrap="none">
            <a:spAutoFit/>
          </a:bodyPr>
          <a:lstStyle/>
          <a:p>
            <a:r>
              <a:rPr lang="en-US" dirty="0"/>
              <a:t>p</a:t>
            </a:r>
            <a:r>
              <a:rPr lang="en-US" baseline="30000" dirty="0"/>
              <a:t>2</a:t>
            </a:r>
            <a:endParaRPr lang="en-US" dirty="0"/>
          </a:p>
        </p:txBody>
      </p:sp>
      <p:sp>
        <p:nvSpPr>
          <p:cNvPr id="22" name="Rectangle 21"/>
          <p:cNvSpPr/>
          <p:nvPr/>
        </p:nvSpPr>
        <p:spPr>
          <a:xfrm>
            <a:off x="6668363" y="5623479"/>
            <a:ext cx="401072" cy="369332"/>
          </a:xfrm>
          <a:prstGeom prst="rect">
            <a:avLst/>
          </a:prstGeom>
        </p:spPr>
        <p:txBody>
          <a:bodyPr wrap="none">
            <a:spAutoFit/>
          </a:bodyPr>
          <a:lstStyle/>
          <a:p>
            <a:r>
              <a:rPr lang="en-US" dirty="0"/>
              <a:t>p</a:t>
            </a:r>
            <a:r>
              <a:rPr lang="en-US" baseline="30000" dirty="0"/>
              <a:t>1</a:t>
            </a:r>
            <a:endParaRPr lang="en-US" dirty="0"/>
          </a:p>
        </p:txBody>
      </p:sp>
      <p:sp>
        <p:nvSpPr>
          <p:cNvPr id="21"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213886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7"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General Valuations</a:t>
            </a:r>
          </a:p>
        </p:txBody>
      </p:sp>
      <p:sp>
        <p:nvSpPr>
          <p:cNvPr id="7" name="Content Placeholder 10">
            <a:extLst>
              <a:ext uri="{FF2B5EF4-FFF2-40B4-BE49-F238E27FC236}">
                <a16:creationId xmlns:a16="http://schemas.microsoft.com/office/drawing/2014/main" id="{C99561DE-9AF1-4988-BE70-2BEBDF136BB7}"/>
              </a:ext>
            </a:extLst>
          </p:cNvPr>
          <p:cNvSpPr txBox="1">
            <a:spLocks/>
          </p:cNvSpPr>
          <p:nvPr/>
        </p:nvSpPr>
        <p:spPr>
          <a:xfrm>
            <a:off x="598940" y="2773022"/>
            <a:ext cx="8003405" cy="29572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Proof by picture (N=2)</a:t>
            </a:r>
            <a:endParaRPr lang="en-US" sz="16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388" y="3467837"/>
            <a:ext cx="2553262" cy="254194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2708" y="3438367"/>
            <a:ext cx="2606686" cy="2600881"/>
          </a:xfrm>
          <a:prstGeom prst="rect">
            <a:avLst/>
          </a:prstGeom>
        </p:spPr>
      </p:pic>
      <p:sp>
        <p:nvSpPr>
          <p:cNvPr id="3" name="Triangle 2"/>
          <p:cNvSpPr/>
          <p:nvPr/>
        </p:nvSpPr>
        <p:spPr>
          <a:xfrm>
            <a:off x="1795346" y="3412082"/>
            <a:ext cx="2194048" cy="2193534"/>
          </a:xfrm>
          <a:prstGeom prst="triangle">
            <a:avLst>
              <a:gd name="adj" fmla="val 10000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p:cNvCxnSpPr/>
          <p:nvPr/>
        </p:nvCxnSpPr>
        <p:spPr>
          <a:xfrm flipV="1">
            <a:off x="3989394" y="5030749"/>
            <a:ext cx="1943538" cy="23055"/>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009723" y="3834879"/>
            <a:ext cx="902811" cy="369332"/>
          </a:xfrm>
          <a:prstGeom prst="rect">
            <a:avLst/>
          </a:prstGeom>
          <a:noFill/>
        </p:spPr>
        <p:txBody>
          <a:bodyPr wrap="none" rtlCol="0">
            <a:spAutoFit/>
          </a:bodyPr>
          <a:lstStyle/>
          <a:p>
            <a:r>
              <a:rPr lang="en-US" dirty="0"/>
              <a:t>V</a:t>
            </a:r>
            <a:r>
              <a:rPr lang="en-US" baseline="-25000" dirty="0"/>
              <a:t>1</a:t>
            </a:r>
            <a:r>
              <a:rPr lang="en-US" dirty="0"/>
              <a:t> &gt; V</a:t>
            </a:r>
            <a:r>
              <a:rPr lang="en-US" baseline="-25000" dirty="0"/>
              <a:t>2</a:t>
            </a:r>
            <a:endParaRPr lang="en-US" dirty="0"/>
          </a:p>
        </p:txBody>
      </p:sp>
      <p:sp>
        <p:nvSpPr>
          <p:cNvPr id="21" name="TextBox 20"/>
          <p:cNvSpPr txBox="1"/>
          <p:nvPr/>
        </p:nvSpPr>
        <p:spPr>
          <a:xfrm>
            <a:off x="2207942" y="3049558"/>
            <a:ext cx="1435008" cy="369332"/>
          </a:xfrm>
          <a:prstGeom prst="rect">
            <a:avLst/>
          </a:prstGeom>
          <a:noFill/>
        </p:spPr>
        <p:txBody>
          <a:bodyPr wrap="none" rtlCol="0">
            <a:spAutoFit/>
          </a:bodyPr>
          <a:lstStyle/>
          <a:p>
            <a:r>
              <a:rPr lang="en-US" dirty="0"/>
              <a:t>(DP), p</a:t>
            </a:r>
            <a:r>
              <a:rPr lang="en-US" baseline="-25000" dirty="0"/>
              <a:t>1</a:t>
            </a:r>
            <a:r>
              <a:rPr lang="en-US" dirty="0"/>
              <a:t> &gt; p</a:t>
            </a:r>
            <a:r>
              <a:rPr lang="en-US" baseline="-25000" dirty="0"/>
              <a:t>2</a:t>
            </a:r>
            <a:endParaRPr lang="en-US" dirty="0"/>
          </a:p>
        </p:txBody>
      </p:sp>
      <p:sp>
        <p:nvSpPr>
          <p:cNvPr id="22" name="TextBox 21"/>
          <p:cNvSpPr txBox="1"/>
          <p:nvPr/>
        </p:nvSpPr>
        <p:spPr>
          <a:xfrm>
            <a:off x="5932932" y="3067193"/>
            <a:ext cx="840295" cy="369332"/>
          </a:xfrm>
          <a:prstGeom prst="rect">
            <a:avLst/>
          </a:prstGeom>
          <a:noFill/>
        </p:spPr>
        <p:txBody>
          <a:bodyPr wrap="none" rtlCol="0">
            <a:spAutoFit/>
          </a:bodyPr>
          <a:lstStyle/>
          <a:p>
            <a:r>
              <a:rPr lang="en-US" dirty="0"/>
              <a:t>(OPQ)</a:t>
            </a:r>
          </a:p>
        </p:txBody>
      </p:sp>
      <p:sp>
        <p:nvSpPr>
          <p:cNvPr id="23" name="Rectangle 22"/>
          <p:cNvSpPr/>
          <p:nvPr/>
        </p:nvSpPr>
        <p:spPr>
          <a:xfrm>
            <a:off x="3212768" y="5629066"/>
            <a:ext cx="401072" cy="369332"/>
          </a:xfrm>
          <a:prstGeom prst="rect">
            <a:avLst/>
          </a:prstGeom>
        </p:spPr>
        <p:txBody>
          <a:bodyPr wrap="none">
            <a:spAutoFit/>
          </a:bodyPr>
          <a:lstStyle/>
          <a:p>
            <a:r>
              <a:rPr lang="en-US" dirty="0"/>
              <a:t>p</a:t>
            </a:r>
            <a:r>
              <a:rPr lang="en-US" baseline="-25000" dirty="0"/>
              <a:t>1</a:t>
            </a:r>
            <a:endParaRPr lang="en-US" dirty="0"/>
          </a:p>
        </p:txBody>
      </p:sp>
      <p:sp>
        <p:nvSpPr>
          <p:cNvPr id="24" name="Rectangle 23"/>
          <p:cNvSpPr/>
          <p:nvPr/>
        </p:nvSpPr>
        <p:spPr>
          <a:xfrm>
            <a:off x="1382708" y="4571327"/>
            <a:ext cx="401072" cy="369332"/>
          </a:xfrm>
          <a:prstGeom prst="rect">
            <a:avLst/>
          </a:prstGeom>
        </p:spPr>
        <p:txBody>
          <a:bodyPr wrap="none">
            <a:spAutoFit/>
          </a:bodyPr>
          <a:lstStyle/>
          <a:p>
            <a:r>
              <a:rPr lang="en-US" dirty="0"/>
              <a:t>p</a:t>
            </a:r>
            <a:r>
              <a:rPr lang="en-US" baseline="-25000" dirty="0"/>
              <a:t>2</a:t>
            </a:r>
            <a:endParaRPr lang="en-US" dirty="0"/>
          </a:p>
        </p:txBody>
      </p:sp>
      <p:sp>
        <p:nvSpPr>
          <p:cNvPr id="25" name="Rectangle 24"/>
          <p:cNvSpPr/>
          <p:nvPr/>
        </p:nvSpPr>
        <p:spPr>
          <a:xfrm>
            <a:off x="6092217" y="4661417"/>
            <a:ext cx="401072" cy="369332"/>
          </a:xfrm>
          <a:prstGeom prst="rect">
            <a:avLst/>
          </a:prstGeom>
        </p:spPr>
        <p:txBody>
          <a:bodyPr wrap="none">
            <a:spAutoFit/>
          </a:bodyPr>
          <a:lstStyle/>
          <a:p>
            <a:r>
              <a:rPr lang="en-US" dirty="0"/>
              <a:t>p</a:t>
            </a:r>
            <a:r>
              <a:rPr lang="en-US" baseline="30000" dirty="0"/>
              <a:t>2</a:t>
            </a:r>
            <a:endParaRPr lang="en-US" dirty="0"/>
          </a:p>
        </p:txBody>
      </p:sp>
      <p:sp>
        <p:nvSpPr>
          <p:cNvPr id="26" name="Rectangle 25"/>
          <p:cNvSpPr/>
          <p:nvPr/>
        </p:nvSpPr>
        <p:spPr>
          <a:xfrm>
            <a:off x="6668363" y="5623479"/>
            <a:ext cx="401072" cy="369332"/>
          </a:xfrm>
          <a:prstGeom prst="rect">
            <a:avLst/>
          </a:prstGeom>
        </p:spPr>
        <p:txBody>
          <a:bodyPr wrap="none">
            <a:spAutoFit/>
          </a:bodyPr>
          <a:lstStyle/>
          <a:p>
            <a:r>
              <a:rPr lang="en-US" dirty="0"/>
              <a:t>p</a:t>
            </a:r>
            <a:r>
              <a:rPr lang="en-US" baseline="30000" dirty="0"/>
              <a:t>1</a:t>
            </a:r>
            <a:endParaRPr lang="en-US" dirty="0"/>
          </a:p>
        </p:txBody>
      </p:sp>
      <p:sp>
        <p:nvSpPr>
          <p:cNvPr id="28" name="Rectangle 27">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700" b="1" dirty="0">
                <a:solidFill>
                  <a:schemeClr val="tx1"/>
                </a:solidFill>
              </a:rPr>
              <a:t>Theorem </a:t>
            </a:r>
            <a:r>
              <a:rPr lang="en-US" sz="1700" dirty="0">
                <a:solidFill>
                  <a:schemeClr val="tx1"/>
                </a:solidFill>
              </a:rPr>
              <a:t>[OPQ Dominates DP II].</a:t>
            </a:r>
            <a:r>
              <a:rPr lang="en-US" sz="1700" dirty="0"/>
              <a:t> </a:t>
            </a:r>
          </a:p>
          <a:p>
            <a:pPr marL="0" indent="0">
              <a:lnSpc>
                <a:spcPct val="100000"/>
              </a:lnSpc>
              <a:spcBef>
                <a:spcPts val="600"/>
              </a:spcBef>
              <a:buNone/>
            </a:pPr>
            <a:r>
              <a:rPr lang="en-US" sz="1700" dirty="0"/>
              <a:t>If </a:t>
            </a:r>
            <a:r>
              <a:rPr lang="en-US" sz="1600" dirty="0"/>
              <a:t>valuations are </a:t>
            </a:r>
            <a:r>
              <a:rPr lang="en-US" sz="1600" dirty="0" err="1"/>
              <a:t>i.i.d</a:t>
            </a:r>
            <a:r>
              <a:rPr lang="en-US" sz="1600" dirty="0"/>
              <a:t>. </a:t>
            </a:r>
            <a:r>
              <a:rPr lang="en-US" sz="1700" dirty="0"/>
              <a:t>and customers are </a:t>
            </a:r>
            <a:r>
              <a:rPr lang="en-US" sz="1700" dirty="0">
                <a:solidFill>
                  <a:schemeClr val="accent6">
                    <a:lumMod val="75000"/>
                  </a:schemeClr>
                </a:solidFill>
              </a:rPr>
              <a:t>pessimistic</a:t>
            </a:r>
            <a:r>
              <a:rPr lang="en-US" sz="1700" dirty="0"/>
              <a:t>, the expected revenue of an optimal opaque selling strategy </a:t>
            </a:r>
            <a:r>
              <a:rPr lang="en-US" sz="1700" dirty="0">
                <a:solidFill>
                  <a:schemeClr val="accent6">
                    <a:lumMod val="75000"/>
                  </a:schemeClr>
                </a:solidFill>
              </a:rPr>
              <a:t>dominates</a:t>
            </a:r>
            <a:r>
              <a:rPr lang="en-US" sz="1700" dirty="0">
                <a:solidFill>
                  <a:schemeClr val="accent6"/>
                </a:solidFill>
              </a:rPr>
              <a:t> </a:t>
            </a:r>
            <a:r>
              <a:rPr lang="en-US" sz="1700" dirty="0"/>
              <a:t>the revenue of discriminatory pricing.</a:t>
            </a:r>
          </a:p>
          <a:p>
            <a:pPr marL="0" indent="0">
              <a:lnSpc>
                <a:spcPct val="100000"/>
              </a:lnSpc>
              <a:spcBef>
                <a:spcPts val="600"/>
              </a:spcBef>
              <a:buFont typeface="Arial" panose="020B0604020202020204" pitchFamily="34" charset="0"/>
              <a:buNone/>
            </a:pPr>
            <a:endParaRPr lang="en-US" sz="1800" dirty="0"/>
          </a:p>
        </p:txBody>
      </p:sp>
      <p:sp>
        <p:nvSpPr>
          <p:cNvPr id="30"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31" name="Triangle 30"/>
          <p:cNvSpPr/>
          <p:nvPr/>
        </p:nvSpPr>
        <p:spPr>
          <a:xfrm>
            <a:off x="5339981" y="3484211"/>
            <a:ext cx="2146669" cy="2081019"/>
          </a:xfrm>
          <a:prstGeom prst="triangle">
            <a:avLst>
              <a:gd name="adj" fmla="val 10000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riangle 31"/>
          <p:cNvSpPr/>
          <p:nvPr/>
        </p:nvSpPr>
        <p:spPr>
          <a:xfrm rot="10800000">
            <a:off x="5378280" y="3484210"/>
            <a:ext cx="2108369" cy="2081019"/>
          </a:xfrm>
          <a:prstGeom prst="triangle">
            <a:avLst>
              <a:gd name="adj" fmla="val 100000"/>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22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General Valuations</a:t>
            </a:r>
          </a:p>
        </p:txBody>
      </p:sp>
      <p:sp>
        <p:nvSpPr>
          <p:cNvPr id="16" name="Content Placeholder 10">
            <a:extLst>
              <a:ext uri="{FF2B5EF4-FFF2-40B4-BE49-F238E27FC236}">
                <a16:creationId xmlns:a16="http://schemas.microsoft.com/office/drawing/2014/main" id="{C99561DE-9AF1-4988-BE70-2BEBDF136BB7}"/>
              </a:ext>
            </a:extLst>
          </p:cNvPr>
          <p:cNvSpPr txBox="1">
            <a:spLocks/>
          </p:cNvSpPr>
          <p:nvPr/>
        </p:nvSpPr>
        <p:spPr>
          <a:xfrm>
            <a:off x="578185" y="3201611"/>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600" b="1" dirty="0">
                <a:solidFill>
                  <a:schemeClr val="tx1"/>
                </a:solidFill>
              </a:rPr>
              <a:t>Remarks</a:t>
            </a:r>
            <a:endParaRPr lang="en-US" sz="1600" dirty="0"/>
          </a:p>
          <a:p>
            <a:pPr marL="342900" indent="-342900">
              <a:buBlip>
                <a:blip r:embed="rId3"/>
              </a:buBlip>
            </a:pPr>
            <a:r>
              <a:rPr lang="en-US" sz="1600" dirty="0"/>
              <a:t>The result is true for any α, N</a:t>
            </a:r>
          </a:p>
          <a:p>
            <a:pPr marL="342900" lvl="1" indent="-342900">
              <a:spcBef>
                <a:spcPts val="1000"/>
              </a:spcBef>
              <a:buBlip>
                <a:blip r:embed="rId3"/>
              </a:buBlip>
            </a:pPr>
            <a:r>
              <a:rPr lang="en-US" sz="1600" dirty="0"/>
              <a:t>Binary valuations are a natural best case for discriminatory selling [</a:t>
            </a:r>
            <a:r>
              <a:rPr lang="en-US" sz="1600" dirty="0" err="1">
                <a:latin typeface="Cambria Math" charset="0"/>
                <a:ea typeface="Cambria Math" charset="0"/>
                <a:cs typeface="Cambria Math" charset="0"/>
                <a:sym typeface="Helvetica Neue"/>
              </a:rPr>
              <a:t>Dutting</a:t>
            </a:r>
            <a:r>
              <a:rPr lang="en-US" sz="1600" dirty="0">
                <a:latin typeface="Cambria Math" charset="0"/>
                <a:ea typeface="Cambria Math" charset="0"/>
                <a:cs typeface="Cambria Math" charset="0"/>
                <a:sym typeface="Helvetica Neue"/>
              </a:rPr>
              <a:t> (’16)]</a:t>
            </a:r>
          </a:p>
          <a:p>
            <a:pPr marL="342900" lvl="1" indent="-342900">
              <a:spcBef>
                <a:spcPts val="1000"/>
              </a:spcBef>
              <a:buBlip>
                <a:blip r:embed="rId3"/>
              </a:buBlip>
            </a:pPr>
            <a:r>
              <a:rPr lang="en-US" sz="1600" dirty="0">
                <a:latin typeface="Cambria Math" charset="0"/>
                <a:ea typeface="Cambria Math" charset="0"/>
                <a:cs typeface="Cambria Math" charset="0"/>
                <a:sym typeface="Helvetica Neue"/>
              </a:rPr>
              <a:t>Assumptions are </a:t>
            </a:r>
            <a:r>
              <a:rPr lang="en-US" sz="1600" b="1" dirty="0">
                <a:latin typeface="Cambria Math" charset="0"/>
                <a:ea typeface="Cambria Math" charset="0"/>
                <a:cs typeface="Cambria Math" charset="0"/>
                <a:sym typeface="Helvetica Neue"/>
              </a:rPr>
              <a:t>tight</a:t>
            </a:r>
            <a:endParaRPr lang="en-US" sz="1600" b="1" dirty="0"/>
          </a:p>
          <a:p>
            <a:pPr marL="342900" indent="-342900">
              <a:buBlip>
                <a:blip r:embed="rId3"/>
              </a:buBlip>
            </a:pPr>
            <a:endParaRPr lang="en-US" sz="1600" dirty="0"/>
          </a:p>
          <a:p>
            <a:pPr marL="0" indent="0">
              <a:lnSpc>
                <a:spcPct val="100000"/>
              </a:lnSpc>
              <a:spcBef>
                <a:spcPts val="600"/>
              </a:spcBef>
              <a:buFont typeface="Arial" panose="020B0604020202020204" pitchFamily="34" charset="0"/>
              <a:buNone/>
            </a:pPr>
            <a:endParaRPr lang="en-US" sz="1800" dirty="0"/>
          </a:p>
        </p:txBody>
      </p:sp>
      <p:grpSp>
        <p:nvGrpSpPr>
          <p:cNvPr id="19" name="Group 18"/>
          <p:cNvGrpSpPr/>
          <p:nvPr/>
        </p:nvGrpSpPr>
        <p:grpSpPr>
          <a:xfrm>
            <a:off x="520901" y="3062398"/>
            <a:ext cx="8072057" cy="2565892"/>
            <a:chOff x="619693" y="3517186"/>
            <a:chExt cx="8072057" cy="2169869"/>
          </a:xfrm>
        </p:grpSpPr>
        <p:sp>
          <p:nvSpPr>
            <p:cNvPr id="20" name="Rectangle 19">
              <a:extLst>
                <a:ext uri="{FF2B5EF4-FFF2-40B4-BE49-F238E27FC236}">
                  <a16:creationId xmlns:a16="http://schemas.microsoft.com/office/drawing/2014/main" id="{55A6EA4C-AEE4-48FC-83AE-6722789EAFCA}"/>
                </a:ext>
              </a:extLst>
            </p:cNvPr>
            <p:cNvSpPr/>
            <p:nvPr/>
          </p:nvSpPr>
          <p:spPr>
            <a:xfrm>
              <a:off x="619693" y="3583335"/>
              <a:ext cx="7961897" cy="2103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Content Placeholder 10">
              <a:extLst>
                <a:ext uri="{FF2B5EF4-FFF2-40B4-BE49-F238E27FC236}">
                  <a16:creationId xmlns:a16="http://schemas.microsoft.com/office/drawing/2014/main" id="{C99561DE-9AF1-4988-BE70-2BEBDF136BB7}"/>
                </a:ext>
              </a:extLst>
            </p:cNvPr>
            <p:cNvSpPr txBox="1">
              <a:spLocks/>
            </p:cNvSpPr>
            <p:nvPr/>
          </p:nvSpPr>
          <p:spPr>
            <a:xfrm>
              <a:off x="688345" y="3517186"/>
              <a:ext cx="8003405" cy="16561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spcBef>
                  <a:spcPts val="1000"/>
                </a:spcBef>
                <a:buBlip>
                  <a:blip r:embed="rId3"/>
                </a:buBlip>
              </a:pPr>
              <a:endParaRPr lang="en-US" sz="1800" dirty="0">
                <a:latin typeface="Cambria Math" charset="0"/>
                <a:ea typeface="Cambria Math" charset="0"/>
                <a:cs typeface="Cambria Math" charset="0"/>
                <a:sym typeface="Helvetica Neue"/>
              </a:endParaRPr>
            </a:p>
            <a:p>
              <a:pPr marL="342900" lvl="1" indent="-342900">
                <a:spcBef>
                  <a:spcPts val="1000"/>
                </a:spcBef>
                <a:buBlip>
                  <a:blip r:embed="rId3"/>
                </a:buBlip>
              </a:pPr>
              <a:r>
                <a:rPr lang="en-US" sz="1800" dirty="0">
                  <a:latin typeface="Cambria Math" charset="0"/>
                  <a:ea typeface="Cambria Math" charset="0"/>
                  <a:cs typeface="Cambria Math" charset="0"/>
                  <a:sym typeface="Helvetica Neue"/>
                </a:rPr>
                <a:t>Assumptions are </a:t>
              </a:r>
              <a:r>
                <a:rPr lang="en-US" sz="1800" i="1" dirty="0">
                  <a:solidFill>
                    <a:schemeClr val="tx1"/>
                  </a:solidFill>
                  <a:latin typeface="Cambria Math" charset="0"/>
                  <a:ea typeface="Cambria Math" charset="0"/>
                  <a:cs typeface="Cambria Math" charset="0"/>
                  <a:sym typeface="Helvetica Neue"/>
                </a:rPr>
                <a:t>tight</a:t>
              </a:r>
              <a:r>
                <a:rPr lang="en-US" sz="1800" i="1" dirty="0">
                  <a:solidFill>
                    <a:schemeClr val="accent1"/>
                  </a:solidFill>
                  <a:latin typeface="Cambria Math" charset="0"/>
                  <a:ea typeface="Cambria Math" charset="0"/>
                  <a:cs typeface="Cambria Math" charset="0"/>
                  <a:sym typeface="Helvetica Neue"/>
                </a:rPr>
                <a:t>.</a:t>
              </a:r>
              <a:endParaRPr lang="en-US" sz="1800" b="1" dirty="0">
                <a:latin typeface="Cambria Math" charset="0"/>
                <a:ea typeface="Cambria Math" charset="0"/>
                <a:cs typeface="Cambria Math" charset="0"/>
                <a:sym typeface="Helvetica Neue"/>
              </a:endParaRPr>
            </a:p>
            <a:p>
              <a:pPr marL="342900" lvl="1" indent="-342900">
                <a:spcBef>
                  <a:spcPts val="1000"/>
                </a:spcBef>
                <a:buBlip>
                  <a:blip r:embed="rId3"/>
                </a:buBlip>
              </a:pPr>
              <a:endParaRPr lang="en-US" sz="1600" b="1" dirty="0"/>
            </a:p>
            <a:p>
              <a:pPr marL="342900" indent="-342900">
                <a:buBlip>
                  <a:blip r:embed="rId3"/>
                </a:buBlip>
              </a:pPr>
              <a:endParaRPr lang="en-US" sz="1600" dirty="0"/>
            </a:p>
            <a:p>
              <a:pPr marL="0" indent="0">
                <a:lnSpc>
                  <a:spcPct val="100000"/>
                </a:lnSpc>
                <a:spcBef>
                  <a:spcPts val="600"/>
                </a:spcBef>
                <a:buFont typeface="Arial" panose="020B0604020202020204" pitchFamily="34" charset="0"/>
                <a:buNone/>
              </a:pPr>
              <a:endParaRPr lang="en-US" sz="1800" dirty="0"/>
            </a:p>
          </p:txBody>
        </p:sp>
      </p:grpSp>
      <p:sp>
        <p:nvSpPr>
          <p:cNvPr id="14" name="Content Placeholder 2">
            <a:extLst>
              <a:ext uri="{FF2B5EF4-FFF2-40B4-BE49-F238E27FC236}">
                <a16:creationId xmlns:a16="http://schemas.microsoft.com/office/drawing/2014/main" id="{91BA75A7-9B80-4C94-B176-90078A1DAEA7}"/>
              </a:ext>
            </a:extLst>
          </p:cNvPr>
          <p:cNvSpPr>
            <a:spLocks noGrp="1"/>
          </p:cNvSpPr>
          <p:nvPr>
            <p:ph idx="1"/>
          </p:nvPr>
        </p:nvSpPr>
        <p:spPr>
          <a:xfrm>
            <a:off x="925272" y="4012087"/>
            <a:ext cx="7153151" cy="620699"/>
          </a:xfrm>
          <a:solidFill>
            <a:schemeClr val="accent6">
              <a:lumMod val="20000"/>
              <a:lumOff val="80000"/>
            </a:schemeClr>
          </a:solidFill>
          <a:ln w="12700">
            <a:noFill/>
          </a:ln>
          <a:effectLst>
            <a:outerShdw blurRad="50800" dist="38100" dir="2700000" algn="tl" rotWithShape="0">
              <a:prstClr val="black">
                <a:alpha val="40000"/>
              </a:prstClr>
            </a:outerShdw>
          </a:effectLst>
        </p:spPr>
        <p:txBody>
          <a:bodyPr lIns="91440" tIns="91440" rIns="91440" bIns="91440" anchor="ctr" anchorCtr="0">
            <a:noAutofit/>
          </a:bodyPr>
          <a:lstStyle/>
          <a:p>
            <a:pPr marL="0" indent="0" algn="ctr">
              <a:spcBef>
                <a:spcPts val="0"/>
              </a:spcBef>
              <a:buNone/>
            </a:pPr>
            <a:r>
              <a:rPr lang="en-US" sz="1800" b="1" dirty="0">
                <a:solidFill>
                  <a:schemeClr val="tx1"/>
                </a:solidFill>
              </a:rPr>
              <a:t>Implication</a:t>
            </a:r>
            <a:r>
              <a:rPr lang="en-US" sz="1800" dirty="0"/>
              <a:t>: </a:t>
            </a:r>
            <a:r>
              <a:rPr lang="en-US" sz="1800" i="1" dirty="0"/>
              <a:t>Sellers can earn more when customers are mistrustful.</a:t>
            </a:r>
          </a:p>
        </p:txBody>
      </p:sp>
      <p:sp>
        <p:nvSpPr>
          <p:cNvPr id="17" name="Rectangle 16">
            <a:extLst>
              <a:ext uri="{FF2B5EF4-FFF2-40B4-BE49-F238E27FC236}">
                <a16:creationId xmlns:a16="http://schemas.microsoft.com/office/drawing/2014/main" id="{1650CD21-8731-4344-9437-18ED34F1BA30}"/>
              </a:ext>
            </a:extLst>
          </p:cNvPr>
          <p:cNvSpPr/>
          <p:nvPr/>
        </p:nvSpPr>
        <p:spPr>
          <a:xfrm>
            <a:off x="570296" y="15578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700" b="1" dirty="0">
                <a:solidFill>
                  <a:schemeClr val="tx1"/>
                </a:solidFill>
              </a:rPr>
              <a:t>Theorem </a:t>
            </a:r>
            <a:r>
              <a:rPr lang="en-US" sz="1700" dirty="0">
                <a:solidFill>
                  <a:schemeClr val="tx1"/>
                </a:solidFill>
              </a:rPr>
              <a:t>[OPQ Dominates DP II].</a:t>
            </a:r>
            <a:r>
              <a:rPr lang="en-US" sz="1700" dirty="0"/>
              <a:t> </a:t>
            </a:r>
          </a:p>
          <a:p>
            <a:pPr marL="0" indent="0">
              <a:lnSpc>
                <a:spcPct val="100000"/>
              </a:lnSpc>
              <a:spcBef>
                <a:spcPts val="600"/>
              </a:spcBef>
              <a:buNone/>
            </a:pPr>
            <a:r>
              <a:rPr lang="en-US" sz="1700" dirty="0"/>
              <a:t>If </a:t>
            </a:r>
            <a:r>
              <a:rPr lang="en-US" sz="1600" dirty="0"/>
              <a:t>valuations are </a:t>
            </a:r>
            <a:r>
              <a:rPr lang="en-US" sz="1600" dirty="0" err="1"/>
              <a:t>i.i.d</a:t>
            </a:r>
            <a:r>
              <a:rPr lang="en-US" sz="1600" dirty="0"/>
              <a:t>. </a:t>
            </a:r>
            <a:r>
              <a:rPr lang="en-US" sz="1700" dirty="0"/>
              <a:t>and customers are </a:t>
            </a:r>
            <a:r>
              <a:rPr lang="en-US" sz="1700" dirty="0">
                <a:solidFill>
                  <a:schemeClr val="accent6">
                    <a:lumMod val="75000"/>
                  </a:schemeClr>
                </a:solidFill>
              </a:rPr>
              <a:t>pessimistic</a:t>
            </a:r>
            <a:r>
              <a:rPr lang="en-US" sz="1700" dirty="0"/>
              <a:t>, the expected revenue of an optimal opaque selling strategy </a:t>
            </a:r>
            <a:r>
              <a:rPr lang="en-US" sz="1700" dirty="0">
                <a:solidFill>
                  <a:schemeClr val="accent6">
                    <a:lumMod val="75000"/>
                  </a:schemeClr>
                </a:solidFill>
              </a:rPr>
              <a:t>dominates</a:t>
            </a:r>
            <a:r>
              <a:rPr lang="en-US" sz="1700" dirty="0">
                <a:solidFill>
                  <a:schemeClr val="accent6"/>
                </a:solidFill>
              </a:rPr>
              <a:t> </a:t>
            </a:r>
            <a:r>
              <a:rPr lang="en-US" sz="1700" dirty="0"/>
              <a:t>the revenue of discriminatory pricing.</a:t>
            </a:r>
          </a:p>
          <a:p>
            <a:pPr marL="0" indent="0">
              <a:lnSpc>
                <a:spcPct val="100000"/>
              </a:lnSpc>
              <a:spcBef>
                <a:spcPts val="600"/>
              </a:spcBef>
              <a:buFont typeface="Arial" panose="020B0604020202020204" pitchFamily="34" charset="0"/>
              <a:buNone/>
            </a:pPr>
            <a:endParaRPr lang="en-US" sz="1800" dirty="0"/>
          </a:p>
        </p:txBody>
      </p:sp>
      <p:sp>
        <p:nvSpPr>
          <p:cNvPr id="22" name="Rectangle 21"/>
          <p:cNvSpPr/>
          <p:nvPr/>
        </p:nvSpPr>
        <p:spPr>
          <a:xfrm>
            <a:off x="583464" y="4857724"/>
            <a:ext cx="7110108" cy="646331"/>
          </a:xfrm>
          <a:prstGeom prst="rect">
            <a:avLst/>
          </a:prstGeom>
        </p:spPr>
        <p:txBody>
          <a:bodyPr wrap="square">
            <a:spAutoFit/>
          </a:bodyPr>
          <a:lstStyle/>
          <a:p>
            <a:pPr marL="342900" lvl="1" indent="-342900">
              <a:spcBef>
                <a:spcPts val="1000"/>
              </a:spcBef>
              <a:buBlip>
                <a:blip r:embed="rId3"/>
              </a:buBlip>
            </a:pPr>
            <a:r>
              <a:rPr lang="en-US" dirty="0">
                <a:solidFill>
                  <a:schemeClr val="tx2"/>
                </a:solidFill>
                <a:latin typeface="Cambria Math" charset="0"/>
                <a:ea typeface="Cambria Math" charset="0"/>
                <a:cs typeface="Cambria Math" charset="0"/>
                <a:sym typeface="Helvetica Neue"/>
              </a:rPr>
              <a:t>Despite risk-neutral customers have strictly </a:t>
            </a:r>
            <a:r>
              <a:rPr lang="en-US" i="1" dirty="0">
                <a:latin typeface="Cambria Math" charset="0"/>
                <a:ea typeface="Cambria Math" charset="0"/>
                <a:cs typeface="Cambria Math" charset="0"/>
                <a:sym typeface="Helvetica Neue"/>
              </a:rPr>
              <a:t>higher valuations  </a:t>
            </a:r>
            <a:r>
              <a:rPr lang="en-US" dirty="0">
                <a:solidFill>
                  <a:schemeClr val="tx2"/>
                </a:solidFill>
                <a:latin typeface="Cambria Math" charset="0"/>
                <a:ea typeface="Cambria Math" charset="0"/>
                <a:cs typeface="Cambria Math" charset="0"/>
                <a:sym typeface="Helvetica Neue"/>
              </a:rPr>
              <a:t>for the opaque product than pessimistic customers.</a:t>
            </a:r>
            <a:endParaRPr lang="en-US" b="1" dirty="0">
              <a:solidFill>
                <a:schemeClr val="tx2"/>
              </a:solidFill>
              <a:latin typeface="Cambria Math" charset="0"/>
              <a:ea typeface="Cambria Math" charset="0"/>
              <a:cs typeface="Cambria Math" charset="0"/>
              <a:sym typeface="Helvetica Neue"/>
            </a:endParaRPr>
          </a:p>
        </p:txBody>
      </p:sp>
      <p:sp>
        <p:nvSpPr>
          <p:cNvPr id="2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708659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216" y="1815121"/>
            <a:ext cx="6230406" cy="3485541"/>
          </a:xfrm>
          <a:prstGeom prst="rect">
            <a:avLst/>
          </a:prstGeom>
        </p:spPr>
      </p:pic>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sp>
        <p:nvSpPr>
          <p:cNvPr id="16" name="Rectangle 15">
            <a:extLst>
              <a:ext uri="{FF2B5EF4-FFF2-40B4-BE49-F238E27FC236}">
                <a16:creationId xmlns:a16="http://schemas.microsoft.com/office/drawing/2014/main" id="{5EFD3925-63D5-44CD-A76F-8216D4588523}"/>
              </a:ext>
            </a:extLst>
          </p:cNvPr>
          <p:cNvSpPr/>
          <p:nvPr/>
        </p:nvSpPr>
        <p:spPr>
          <a:xfrm>
            <a:off x="1034808" y="1819279"/>
            <a:ext cx="6513143" cy="3481384"/>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55A6EA4C-AEE4-48FC-83AE-6722789EAFCA}"/>
              </a:ext>
            </a:extLst>
          </p:cNvPr>
          <p:cNvSpPr/>
          <p:nvPr/>
        </p:nvSpPr>
        <p:spPr>
          <a:xfrm>
            <a:off x="628650" y="5421647"/>
            <a:ext cx="7886700" cy="934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5D1E0BD1-E18C-4209-80EF-78D0FB8A0376}"/>
              </a:ext>
            </a:extLst>
          </p:cNvPr>
          <p:cNvSpPr txBox="1"/>
          <p:nvPr/>
        </p:nvSpPr>
        <p:spPr>
          <a:xfrm>
            <a:off x="1271339" y="5494674"/>
            <a:ext cx="6383542" cy="1015663"/>
          </a:xfrm>
          <a:prstGeom prst="rect">
            <a:avLst/>
          </a:prstGeom>
          <a:noFill/>
        </p:spPr>
        <p:txBody>
          <a:bodyPr wrap="square" rtlCol="0">
            <a:spAutoFit/>
          </a:bodyPr>
          <a:lstStyle/>
          <a:p>
            <a:r>
              <a:rPr lang="en-US" sz="2000" dirty="0">
                <a:solidFill>
                  <a:schemeClr val="tx2"/>
                </a:solidFill>
              </a:rPr>
              <a:t>We call an opaque product over the customers </a:t>
            </a:r>
            <a:r>
              <a:rPr lang="en-US" sz="2000" dirty="0">
                <a:solidFill>
                  <a:schemeClr val="accent6"/>
                </a:solidFill>
              </a:rPr>
              <a:t>favorite</a:t>
            </a:r>
            <a:r>
              <a:rPr lang="en-US" sz="2000" dirty="0">
                <a:solidFill>
                  <a:schemeClr val="tx2"/>
                </a:solidFill>
              </a:rPr>
              <a:t> k outcomes </a:t>
            </a:r>
            <a:r>
              <a:rPr lang="en-US" sz="2000" b="1" dirty="0"/>
              <a:t>k-opaque</a:t>
            </a:r>
            <a:r>
              <a:rPr lang="en-US" sz="2000" dirty="0">
                <a:solidFill>
                  <a:schemeClr val="tx2"/>
                </a:solidFill>
              </a:rPr>
              <a:t>.</a:t>
            </a:r>
          </a:p>
          <a:p>
            <a:pPr algn="ctr"/>
            <a:endParaRPr lang="en-US" sz="2000" dirty="0">
              <a:solidFill>
                <a:schemeClr val="tx2"/>
              </a:solidFill>
            </a:endParaRPr>
          </a:p>
        </p:txBody>
      </p:sp>
      <p:sp>
        <p:nvSpPr>
          <p:cNvPr id="13" name="Rectangle 12"/>
          <p:cNvSpPr/>
          <p:nvPr/>
        </p:nvSpPr>
        <p:spPr>
          <a:xfrm>
            <a:off x="2822696" y="4204898"/>
            <a:ext cx="2231208" cy="456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838462" y="4353748"/>
            <a:ext cx="2827401" cy="307777"/>
          </a:xfrm>
          <a:prstGeom prst="rect">
            <a:avLst/>
          </a:prstGeom>
          <a:noFill/>
        </p:spPr>
        <p:txBody>
          <a:bodyPr wrap="square" rtlCol="0">
            <a:spAutoFit/>
          </a:bodyPr>
          <a:lstStyle/>
          <a:p>
            <a:r>
              <a:rPr lang="en-US" sz="1400" dirty="0">
                <a:solidFill>
                  <a:schemeClr val="tx2">
                    <a:alpha val="80000"/>
                  </a:schemeClr>
                </a:solidFill>
              </a:rPr>
              <a:t>€121- 5 · # Outcomes</a:t>
            </a:r>
          </a:p>
        </p:txBody>
      </p:sp>
      <p:sp>
        <p:nvSpPr>
          <p:cNvPr id="1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96792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1650CD21-8731-4344-9437-18ED34F1BA30}"/>
              </a:ext>
            </a:extLst>
          </p:cNvPr>
          <p:cNvSpPr/>
          <p:nvPr/>
        </p:nvSpPr>
        <p:spPr>
          <a:xfrm>
            <a:off x="722696" y="17102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endParaRPr lang="en-US" sz="1800" dirty="0"/>
          </a:p>
        </p:txBody>
      </p:sp>
      <p:grpSp>
        <p:nvGrpSpPr>
          <p:cNvPr id="53" name="Group 52"/>
          <p:cNvGrpSpPr/>
          <p:nvPr/>
        </p:nvGrpSpPr>
        <p:grpSpPr>
          <a:xfrm>
            <a:off x="3686833" y="2968242"/>
            <a:ext cx="3329499" cy="3048000"/>
            <a:chOff x="2663995" y="2917677"/>
            <a:chExt cx="3329499" cy="3048000"/>
          </a:xfrm>
        </p:grpSpPr>
        <p:sp>
          <p:nvSpPr>
            <p:cNvPr id="51" name="Arc 50"/>
            <p:cNvSpPr/>
            <p:nvPr/>
          </p:nvSpPr>
          <p:spPr>
            <a:xfrm rot="16200000">
              <a:off x="2895899" y="2868082"/>
              <a:ext cx="3048000" cy="3147190"/>
            </a:xfrm>
            <a:prstGeom prst="arc">
              <a:avLst>
                <a:gd name="adj1" fmla="val 16116781"/>
                <a:gd name="adj2" fmla="val 52012"/>
              </a:avLst>
            </a:prstGeom>
            <a:ln w="28575" cap="rnd">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663995" y="3260323"/>
              <a:ext cx="455574" cy="400110"/>
            </a:xfrm>
            <a:prstGeom prst="rect">
              <a:avLst/>
            </a:prstGeom>
            <a:noFill/>
          </p:spPr>
          <p:txBody>
            <a:bodyPr wrap="none" rtlCol="0">
              <a:spAutoFit/>
            </a:bodyPr>
            <a:lstStyle/>
            <a:p>
              <a:r>
                <a:rPr lang="en-US" sz="2000" dirty="0">
                  <a:solidFill>
                    <a:schemeClr val="tx2"/>
                  </a:solidFill>
                </a:rPr>
                <a:t>V</a:t>
              </a:r>
              <a:r>
                <a:rPr lang="en-US" sz="2000" baseline="-25000" dirty="0">
                  <a:solidFill>
                    <a:schemeClr val="tx2"/>
                  </a:solidFill>
                </a:rPr>
                <a:t>3</a:t>
              </a:r>
              <a:endParaRPr lang="en-US" sz="2000" dirty="0">
                <a:solidFill>
                  <a:schemeClr val="tx2"/>
                </a:solidFill>
              </a:endParaRP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Beyond Independence</a:t>
            </a:r>
          </a:p>
        </p:txBody>
      </p:sp>
      <p:sp>
        <p:nvSpPr>
          <p:cNvPr id="17" name="Content Placeholder 10">
            <a:extLst>
              <a:ext uri="{FF2B5EF4-FFF2-40B4-BE49-F238E27FC236}">
                <a16:creationId xmlns:a16="http://schemas.microsoft.com/office/drawing/2014/main" id="{C99561DE-9AF1-4988-BE70-2BEBDF136BB7}"/>
              </a:ext>
            </a:extLst>
          </p:cNvPr>
          <p:cNvSpPr txBox="1">
            <a:spLocks/>
          </p:cNvSpPr>
          <p:nvPr/>
        </p:nvSpPr>
        <p:spPr>
          <a:xfrm>
            <a:off x="722696" y="1737837"/>
            <a:ext cx="8003405" cy="2680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700" b="1" dirty="0">
                <a:solidFill>
                  <a:schemeClr val="tx1"/>
                </a:solidFill>
              </a:rPr>
              <a:t>Definition (informal): </a:t>
            </a:r>
            <a:r>
              <a:rPr lang="en-US" sz="1700" dirty="0"/>
              <a:t>We call F </a:t>
            </a:r>
            <a:r>
              <a:rPr lang="en-US" sz="1800" dirty="0"/>
              <a:t>is </a:t>
            </a:r>
            <a:r>
              <a:rPr lang="en-US" sz="1800" b="1" i="1" dirty="0">
                <a:solidFill>
                  <a:schemeClr val="accent6">
                    <a:lumMod val="75000"/>
                  </a:schemeClr>
                </a:solidFill>
              </a:rPr>
              <a:t>exchangeable</a:t>
            </a:r>
            <a:r>
              <a:rPr lang="en-US" sz="1800" dirty="0">
                <a:solidFill>
                  <a:schemeClr val="accent6">
                    <a:lumMod val="75000"/>
                  </a:schemeClr>
                </a:solidFill>
              </a:rPr>
              <a:t> </a:t>
            </a:r>
            <a:r>
              <a:rPr lang="en-US" sz="1800" dirty="0"/>
              <a:t>and if every order of valuations is </a:t>
            </a:r>
            <a:r>
              <a:rPr lang="en-US" sz="1800" dirty="0" err="1"/>
              <a:t>equi</a:t>
            </a:r>
            <a:r>
              <a:rPr lang="en-US" sz="1800" dirty="0"/>
              <a:t>-probable.</a:t>
            </a:r>
            <a:endParaRPr lang="en-US" sz="1700" b="1" dirty="0"/>
          </a:p>
          <a:p>
            <a:pPr>
              <a:lnSpc>
                <a:spcPct val="110000"/>
              </a:lnSpc>
              <a:buFont typeface="Arial" charset="0"/>
              <a:buChar char="•"/>
            </a:pPr>
            <a:r>
              <a:rPr lang="en-US" sz="1700" dirty="0"/>
              <a:t>Captures location based models like </a:t>
            </a:r>
            <a:r>
              <a:rPr lang="en-US" sz="1700" dirty="0" err="1"/>
              <a:t>Hotelling</a:t>
            </a:r>
            <a:r>
              <a:rPr lang="en-US" sz="1700" dirty="0"/>
              <a:t>, Salop’s Circle (N=3)</a:t>
            </a:r>
          </a:p>
        </p:txBody>
      </p:sp>
      <p:sp>
        <p:nvSpPr>
          <p:cNvPr id="4" name="TextBox 3"/>
          <p:cNvSpPr txBox="1"/>
          <p:nvPr/>
        </p:nvSpPr>
        <p:spPr>
          <a:xfrm>
            <a:off x="4964737" y="4561182"/>
            <a:ext cx="1098378" cy="369332"/>
          </a:xfrm>
          <a:prstGeom prst="rect">
            <a:avLst/>
          </a:prstGeom>
          <a:noFill/>
        </p:spPr>
        <p:txBody>
          <a:bodyPr wrap="none" rtlCol="0">
            <a:spAutoFit/>
          </a:bodyPr>
          <a:lstStyle/>
          <a:p>
            <a:r>
              <a:rPr lang="en-US" dirty="0">
                <a:solidFill>
                  <a:schemeClr val="tx2"/>
                </a:solidFill>
              </a:rPr>
              <a:t>Products</a:t>
            </a:r>
          </a:p>
        </p:txBody>
      </p:sp>
      <p:cxnSp>
        <p:nvCxnSpPr>
          <p:cNvPr id="6" name="Straight Arrow Connector 5"/>
          <p:cNvCxnSpPr>
            <a:stCxn id="4" idx="0"/>
          </p:cNvCxnSpPr>
          <p:nvPr/>
        </p:nvCxnSpPr>
        <p:spPr>
          <a:xfrm flipV="1">
            <a:off x="5513926" y="3670065"/>
            <a:ext cx="0" cy="89111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53560" y="4930514"/>
            <a:ext cx="916107" cy="303972"/>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93513" y="4930514"/>
            <a:ext cx="916106" cy="32871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4184487" y="3182213"/>
            <a:ext cx="2720601" cy="2956149"/>
            <a:chOff x="2843481" y="2299478"/>
            <a:chExt cx="3695916" cy="4052634"/>
          </a:xfrm>
        </p:grpSpPr>
        <p:sp>
          <p:nvSpPr>
            <p:cNvPr id="31" name="Oval 30"/>
            <p:cNvSpPr/>
            <p:nvPr/>
          </p:nvSpPr>
          <p:spPr>
            <a:xfrm>
              <a:off x="2877379" y="2518139"/>
              <a:ext cx="3657600" cy="36576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77379"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 name="Rectangle 32"/>
            <p:cNvSpPr/>
            <p:nvPr/>
          </p:nvSpPr>
          <p:spPr>
            <a:xfrm>
              <a:off x="6097657"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p:cNvSpPr/>
            <p:nvPr/>
          </p:nvSpPr>
          <p:spPr>
            <a:xfrm>
              <a:off x="4487518" y="229947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Arc 34"/>
            <p:cNvSpPr/>
            <p:nvPr/>
          </p:nvSpPr>
          <p:spPr>
            <a:xfrm>
              <a:off x="2877379" y="2518139"/>
              <a:ext cx="3662018" cy="3657600"/>
            </a:xfrm>
            <a:prstGeom prst="arc">
              <a:avLst>
                <a:gd name="adj1" fmla="val 16647257"/>
                <a:gd name="adj2" fmla="val 19419688"/>
              </a:avLst>
            </a:prstGeom>
            <a:ln w="127000">
              <a:solidFill>
                <a:srgbClr val="FFFF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H="1">
              <a:off x="6007099" y="3188111"/>
              <a:ext cx="398675" cy="2285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789376" y="5999365"/>
              <a:ext cx="0" cy="35274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977511" y="3221979"/>
              <a:ext cx="303324" cy="2877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7275708">
              <a:off x="2841273" y="2518138"/>
              <a:ext cx="3662018" cy="3657600"/>
            </a:xfrm>
            <a:prstGeom prst="arc">
              <a:avLst>
                <a:gd name="adj1" fmla="val 16359001"/>
                <a:gd name="adj2" fmla="val 19522603"/>
              </a:avLst>
            </a:prstGeom>
            <a:ln w="1270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545815">
              <a:off x="2875170" y="2484272"/>
              <a:ext cx="3662018" cy="3657600"/>
            </a:xfrm>
            <a:prstGeom prst="arc">
              <a:avLst>
                <a:gd name="adj1" fmla="val 16359001"/>
                <a:gd name="adj2" fmla="val 19805812"/>
              </a:avLst>
            </a:prstGeom>
            <a:ln w="1270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5022521">
              <a:off x="2875169" y="2518137"/>
              <a:ext cx="3662018" cy="3657600"/>
            </a:xfrm>
            <a:prstGeom prst="arc">
              <a:avLst>
                <a:gd name="adj1" fmla="val 16288586"/>
                <a:gd name="adj2" fmla="val 19230497"/>
              </a:avLst>
            </a:prstGeom>
            <a:ln w="127000">
              <a:solidFill>
                <a:srgbClr val="0070C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p:cNvSpPr/>
            <p:nvPr/>
          </p:nvSpPr>
          <p:spPr>
            <a:xfrm rot="18044159">
              <a:off x="2841272" y="2523708"/>
              <a:ext cx="3662018" cy="3657600"/>
            </a:xfrm>
            <a:prstGeom prst="arc">
              <a:avLst>
                <a:gd name="adj1" fmla="val 16288586"/>
                <a:gd name="adj2" fmla="val 19353167"/>
              </a:avLst>
            </a:prstGeom>
            <a:ln w="127000">
              <a:solidFill>
                <a:srgbClr val="00206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Oval 49"/>
          <p:cNvSpPr/>
          <p:nvPr/>
        </p:nvSpPr>
        <p:spPr>
          <a:xfrm>
            <a:off x="4006211" y="4395057"/>
            <a:ext cx="323851" cy="3287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349809" y="3233057"/>
            <a:ext cx="184731" cy="369332"/>
          </a:xfrm>
          <a:prstGeom prst="rect">
            <a:avLst/>
          </a:prstGeom>
          <a:noFill/>
        </p:spPr>
        <p:txBody>
          <a:bodyPr wrap="none" rtlCol="0">
            <a:spAutoFit/>
          </a:bodyPr>
          <a:lstStyle/>
          <a:p>
            <a:endParaRPr lang="en-US" dirty="0"/>
          </a:p>
        </p:txBody>
      </p:sp>
      <p:sp>
        <p:nvSpPr>
          <p:cNvPr id="30" name="Arc 29"/>
          <p:cNvSpPr/>
          <p:nvPr/>
        </p:nvSpPr>
        <p:spPr>
          <a:xfrm rot="3471442">
            <a:off x="4227806" y="3352799"/>
            <a:ext cx="2695648" cy="2639314"/>
          </a:xfrm>
          <a:prstGeom prst="arc">
            <a:avLst>
              <a:gd name="adj1" fmla="val 16034447"/>
              <a:gd name="adj2" fmla="val 19210893"/>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5" name="Content Placeholder 10">
            <a:extLst>
              <a:ext uri="{FF2B5EF4-FFF2-40B4-BE49-F238E27FC236}">
                <a16:creationId xmlns:a16="http://schemas.microsoft.com/office/drawing/2014/main" id="{C99561DE-9AF1-4988-BE70-2BEBDF136BB7}"/>
              </a:ext>
            </a:extLst>
          </p:cNvPr>
          <p:cNvSpPr txBox="1">
            <a:spLocks/>
          </p:cNvSpPr>
          <p:nvPr/>
        </p:nvSpPr>
        <p:spPr>
          <a:xfrm>
            <a:off x="598940" y="3104778"/>
            <a:ext cx="8003405" cy="2680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Salop’s Circle</a:t>
            </a:r>
            <a:endParaRPr lang="en-US" sz="1800" dirty="0"/>
          </a:p>
          <a:p>
            <a:pPr marL="0" indent="0">
              <a:lnSpc>
                <a:spcPct val="100000"/>
              </a:lnSpc>
              <a:spcBef>
                <a:spcPts val="600"/>
              </a:spcBef>
              <a:buFont typeface="Arial" panose="020B0604020202020204" pitchFamily="34" charset="0"/>
              <a:buNone/>
            </a:pPr>
            <a:endParaRPr lang="en-US" sz="1800" dirty="0"/>
          </a:p>
        </p:txBody>
      </p:sp>
      <p:sp>
        <p:nvSpPr>
          <p:cNvPr id="48" name="Rectangle 47"/>
          <p:cNvSpPr/>
          <p:nvPr/>
        </p:nvSpPr>
        <p:spPr>
          <a:xfrm>
            <a:off x="402406" y="3702248"/>
            <a:ext cx="3302467" cy="369332"/>
          </a:xfrm>
          <a:prstGeom prst="rect">
            <a:avLst/>
          </a:prstGeom>
        </p:spPr>
        <p:txBody>
          <a:bodyPr wrap="square">
            <a:spAutoFit/>
          </a:bodyPr>
          <a:lstStyle/>
          <a:p>
            <a:pPr marL="342900" lvl="1" indent="-342900">
              <a:spcBef>
                <a:spcPts val="1000"/>
              </a:spcBef>
              <a:buBlip>
                <a:blip r:embed="rId3"/>
              </a:buBlip>
            </a:pPr>
            <a:r>
              <a:rPr lang="en-US" dirty="0">
                <a:solidFill>
                  <a:schemeClr val="tx2"/>
                </a:solidFill>
                <a:latin typeface="Cambria Math" charset="0"/>
                <a:ea typeface="Cambria Math" charset="0"/>
                <a:cs typeface="Cambria Math" charset="0"/>
                <a:sym typeface="Helvetica Neue"/>
              </a:rPr>
              <a:t>Not </a:t>
            </a:r>
            <a:r>
              <a:rPr lang="en-US" dirty="0" err="1">
                <a:solidFill>
                  <a:schemeClr val="tx2"/>
                </a:solidFill>
                <a:latin typeface="Cambria Math" charset="0"/>
                <a:ea typeface="Cambria Math" charset="0"/>
                <a:cs typeface="Cambria Math" charset="0"/>
                <a:sym typeface="Helvetica Neue"/>
              </a:rPr>
              <a:t>i.i.d</a:t>
            </a:r>
            <a:r>
              <a:rPr lang="en-US" dirty="0">
                <a:solidFill>
                  <a:schemeClr val="tx2"/>
                </a:solidFill>
                <a:latin typeface="Cambria Math" charset="0"/>
                <a:ea typeface="Cambria Math" charset="0"/>
                <a:cs typeface="Cambria Math" charset="0"/>
                <a:sym typeface="Helvetica Neue"/>
              </a:rPr>
              <a:t>.</a:t>
            </a:r>
            <a:endParaRPr lang="en-US" b="1" dirty="0">
              <a:solidFill>
                <a:schemeClr val="tx2"/>
              </a:solidFill>
              <a:latin typeface="Cambria Math" charset="0"/>
              <a:ea typeface="Cambria Math" charset="0"/>
              <a:cs typeface="Cambria Math" charset="0"/>
              <a:sym typeface="Helvetica Neue"/>
            </a:endParaRPr>
          </a:p>
        </p:txBody>
      </p:sp>
      <p:sp>
        <p:nvSpPr>
          <p:cNvPr id="5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90370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nodePh="1">
                                  <p:stCondLst>
                                    <p:cond delay="0"/>
                                  </p:stCondLst>
                                  <p:endCondLst>
                                    <p:cond evt="begin" delay="0">
                                      <p:tn val="19"/>
                                    </p:cond>
                                  </p:end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0" grpId="0" animBg="1"/>
      <p:bldP spid="54" grpId="0"/>
      <p:bldP spid="30" grpId="0" animBg="1"/>
      <p:bldP spid="45" grpId="0"/>
      <p:bldP spid="4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endParaRPr lang="en-US" sz="1800" dirty="0"/>
          </a:p>
        </p:txBody>
      </p:sp>
      <p:grpSp>
        <p:nvGrpSpPr>
          <p:cNvPr id="53" name="Group 52"/>
          <p:cNvGrpSpPr/>
          <p:nvPr/>
        </p:nvGrpSpPr>
        <p:grpSpPr>
          <a:xfrm>
            <a:off x="3686833" y="2968242"/>
            <a:ext cx="3329499" cy="3048000"/>
            <a:chOff x="2663995" y="2917677"/>
            <a:chExt cx="3329499" cy="3048000"/>
          </a:xfrm>
        </p:grpSpPr>
        <p:sp>
          <p:nvSpPr>
            <p:cNvPr id="51" name="Arc 50"/>
            <p:cNvSpPr/>
            <p:nvPr/>
          </p:nvSpPr>
          <p:spPr>
            <a:xfrm rot="16200000">
              <a:off x="2895899" y="2868082"/>
              <a:ext cx="3048000" cy="3147190"/>
            </a:xfrm>
            <a:prstGeom prst="arc">
              <a:avLst>
                <a:gd name="adj1" fmla="val 16116781"/>
                <a:gd name="adj2" fmla="val 52012"/>
              </a:avLst>
            </a:prstGeom>
            <a:ln w="28575" cap="rnd">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663995" y="3260323"/>
              <a:ext cx="455574" cy="400110"/>
            </a:xfrm>
            <a:prstGeom prst="rect">
              <a:avLst/>
            </a:prstGeom>
            <a:noFill/>
          </p:spPr>
          <p:txBody>
            <a:bodyPr wrap="none" rtlCol="0">
              <a:spAutoFit/>
            </a:bodyPr>
            <a:lstStyle/>
            <a:p>
              <a:r>
                <a:rPr lang="en-US" sz="2000" dirty="0">
                  <a:solidFill>
                    <a:schemeClr val="tx2"/>
                  </a:solidFill>
                </a:rPr>
                <a:t>V</a:t>
              </a:r>
              <a:r>
                <a:rPr lang="en-US" sz="2000" baseline="-25000" dirty="0">
                  <a:solidFill>
                    <a:schemeClr val="tx2"/>
                  </a:solidFill>
                </a:rPr>
                <a:t>3</a:t>
              </a:r>
              <a:endParaRPr lang="en-US" sz="2000" dirty="0">
                <a:solidFill>
                  <a:schemeClr val="tx2"/>
                </a:solidFill>
              </a:endParaRP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Beyond Independence</a:t>
            </a:r>
          </a:p>
        </p:txBody>
      </p:sp>
      <p:sp>
        <p:nvSpPr>
          <p:cNvPr id="4" name="TextBox 3"/>
          <p:cNvSpPr txBox="1"/>
          <p:nvPr/>
        </p:nvSpPr>
        <p:spPr>
          <a:xfrm>
            <a:off x="4964737" y="4561182"/>
            <a:ext cx="1098378" cy="369332"/>
          </a:xfrm>
          <a:prstGeom prst="rect">
            <a:avLst/>
          </a:prstGeom>
          <a:noFill/>
        </p:spPr>
        <p:txBody>
          <a:bodyPr wrap="none" rtlCol="0">
            <a:spAutoFit/>
          </a:bodyPr>
          <a:lstStyle/>
          <a:p>
            <a:r>
              <a:rPr lang="en-US" dirty="0">
                <a:solidFill>
                  <a:schemeClr val="tx2"/>
                </a:solidFill>
              </a:rPr>
              <a:t>Products</a:t>
            </a:r>
          </a:p>
        </p:txBody>
      </p:sp>
      <p:cxnSp>
        <p:nvCxnSpPr>
          <p:cNvPr id="6" name="Straight Arrow Connector 5"/>
          <p:cNvCxnSpPr>
            <a:stCxn id="4" idx="0"/>
          </p:cNvCxnSpPr>
          <p:nvPr/>
        </p:nvCxnSpPr>
        <p:spPr>
          <a:xfrm flipV="1">
            <a:off x="5513926" y="3670065"/>
            <a:ext cx="0" cy="89111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53560" y="4930514"/>
            <a:ext cx="916107" cy="303972"/>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93513" y="4930514"/>
            <a:ext cx="916106" cy="32871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4184487" y="3182213"/>
            <a:ext cx="2720601" cy="2956149"/>
            <a:chOff x="2843481" y="2299478"/>
            <a:chExt cx="3695916" cy="4052634"/>
          </a:xfrm>
        </p:grpSpPr>
        <p:sp>
          <p:nvSpPr>
            <p:cNvPr id="31" name="Oval 30"/>
            <p:cNvSpPr/>
            <p:nvPr/>
          </p:nvSpPr>
          <p:spPr>
            <a:xfrm>
              <a:off x="2877379" y="2518139"/>
              <a:ext cx="3657600" cy="36576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77379"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 name="Rectangle 32"/>
            <p:cNvSpPr/>
            <p:nvPr/>
          </p:nvSpPr>
          <p:spPr>
            <a:xfrm>
              <a:off x="6097657"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p:cNvSpPr/>
            <p:nvPr/>
          </p:nvSpPr>
          <p:spPr>
            <a:xfrm>
              <a:off x="4487518" y="229947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Arc 34"/>
            <p:cNvSpPr/>
            <p:nvPr/>
          </p:nvSpPr>
          <p:spPr>
            <a:xfrm>
              <a:off x="2877379" y="2518139"/>
              <a:ext cx="3662018" cy="3657600"/>
            </a:xfrm>
            <a:prstGeom prst="arc">
              <a:avLst>
                <a:gd name="adj1" fmla="val 16647257"/>
                <a:gd name="adj2" fmla="val 19419688"/>
              </a:avLst>
            </a:prstGeom>
            <a:ln w="127000">
              <a:solidFill>
                <a:srgbClr val="FFFF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H="1">
              <a:off x="6007099" y="3188111"/>
              <a:ext cx="398675" cy="2285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789376" y="5999365"/>
              <a:ext cx="0" cy="35274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977511" y="3221979"/>
              <a:ext cx="303324" cy="2877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7275708">
              <a:off x="2841273" y="2518138"/>
              <a:ext cx="3662018" cy="3657600"/>
            </a:xfrm>
            <a:prstGeom prst="arc">
              <a:avLst>
                <a:gd name="adj1" fmla="val 16359001"/>
                <a:gd name="adj2" fmla="val 19522603"/>
              </a:avLst>
            </a:prstGeom>
            <a:ln w="1270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545815">
              <a:off x="2875170" y="2484272"/>
              <a:ext cx="3662018" cy="3657600"/>
            </a:xfrm>
            <a:prstGeom prst="arc">
              <a:avLst>
                <a:gd name="adj1" fmla="val 16359001"/>
                <a:gd name="adj2" fmla="val 19805812"/>
              </a:avLst>
            </a:prstGeom>
            <a:ln w="1270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5022521">
              <a:off x="2875169" y="2518137"/>
              <a:ext cx="3662018" cy="3657600"/>
            </a:xfrm>
            <a:prstGeom prst="arc">
              <a:avLst>
                <a:gd name="adj1" fmla="val 16288586"/>
                <a:gd name="adj2" fmla="val 19230497"/>
              </a:avLst>
            </a:prstGeom>
            <a:ln w="127000">
              <a:solidFill>
                <a:srgbClr val="0070C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p:cNvSpPr/>
            <p:nvPr/>
          </p:nvSpPr>
          <p:spPr>
            <a:xfrm rot="18044159">
              <a:off x="2841272" y="2523708"/>
              <a:ext cx="3662018" cy="3657600"/>
            </a:xfrm>
            <a:prstGeom prst="arc">
              <a:avLst>
                <a:gd name="adj1" fmla="val 16288586"/>
                <a:gd name="adj2" fmla="val 19353167"/>
              </a:avLst>
            </a:prstGeom>
            <a:ln w="127000">
              <a:solidFill>
                <a:srgbClr val="00206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Oval 49"/>
          <p:cNvSpPr/>
          <p:nvPr/>
        </p:nvSpPr>
        <p:spPr>
          <a:xfrm>
            <a:off x="4006211" y="4395057"/>
            <a:ext cx="323851" cy="3287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349809" y="3233057"/>
            <a:ext cx="184731" cy="369332"/>
          </a:xfrm>
          <a:prstGeom prst="rect">
            <a:avLst/>
          </a:prstGeom>
          <a:noFill/>
        </p:spPr>
        <p:txBody>
          <a:bodyPr wrap="none" rtlCol="0">
            <a:spAutoFit/>
          </a:bodyPr>
          <a:lstStyle/>
          <a:p>
            <a:endParaRPr lang="en-US" dirty="0"/>
          </a:p>
        </p:txBody>
      </p:sp>
      <p:sp>
        <p:nvSpPr>
          <p:cNvPr id="30" name="Arc 29"/>
          <p:cNvSpPr/>
          <p:nvPr/>
        </p:nvSpPr>
        <p:spPr>
          <a:xfrm rot="3471442">
            <a:off x="4227806" y="3352799"/>
            <a:ext cx="2695648" cy="2639314"/>
          </a:xfrm>
          <a:prstGeom prst="arc">
            <a:avLst>
              <a:gd name="adj1" fmla="val 16034447"/>
              <a:gd name="adj2" fmla="val 19210893"/>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5" name="Content Placeholder 10">
            <a:extLst>
              <a:ext uri="{FF2B5EF4-FFF2-40B4-BE49-F238E27FC236}">
                <a16:creationId xmlns:a16="http://schemas.microsoft.com/office/drawing/2014/main" id="{C99561DE-9AF1-4988-BE70-2BEBDF136BB7}"/>
              </a:ext>
            </a:extLst>
          </p:cNvPr>
          <p:cNvSpPr txBox="1">
            <a:spLocks/>
          </p:cNvSpPr>
          <p:nvPr/>
        </p:nvSpPr>
        <p:spPr>
          <a:xfrm>
            <a:off x="598940" y="3104778"/>
            <a:ext cx="8003405" cy="2680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Salop’s Circle</a:t>
            </a:r>
            <a:endParaRPr lang="en-US" sz="1800" dirty="0"/>
          </a:p>
          <a:p>
            <a:pPr marL="0" indent="0">
              <a:lnSpc>
                <a:spcPct val="100000"/>
              </a:lnSpc>
              <a:spcBef>
                <a:spcPts val="600"/>
              </a:spcBef>
              <a:buFont typeface="Arial" panose="020B0604020202020204" pitchFamily="34" charset="0"/>
              <a:buNone/>
            </a:pPr>
            <a:endParaRPr lang="en-US" sz="1800" dirty="0"/>
          </a:p>
        </p:txBody>
      </p:sp>
      <p:sp>
        <p:nvSpPr>
          <p:cNvPr id="48" name="Rectangle 47"/>
          <p:cNvSpPr/>
          <p:nvPr/>
        </p:nvSpPr>
        <p:spPr>
          <a:xfrm>
            <a:off x="402406" y="3702248"/>
            <a:ext cx="3302467" cy="369332"/>
          </a:xfrm>
          <a:prstGeom prst="rect">
            <a:avLst/>
          </a:prstGeom>
        </p:spPr>
        <p:txBody>
          <a:bodyPr wrap="square">
            <a:spAutoFit/>
          </a:bodyPr>
          <a:lstStyle/>
          <a:p>
            <a:pPr marL="342900" lvl="1" indent="-342900">
              <a:spcBef>
                <a:spcPts val="1000"/>
              </a:spcBef>
              <a:buBlip>
                <a:blip r:embed="rId3"/>
              </a:buBlip>
            </a:pPr>
            <a:r>
              <a:rPr lang="en-US" dirty="0">
                <a:solidFill>
                  <a:schemeClr val="tx2"/>
                </a:solidFill>
                <a:latin typeface="Cambria Math" charset="0"/>
                <a:ea typeface="Cambria Math" charset="0"/>
                <a:cs typeface="Cambria Math" charset="0"/>
                <a:sym typeface="Helvetica Neue"/>
              </a:rPr>
              <a:t>Not </a:t>
            </a:r>
            <a:r>
              <a:rPr lang="en-US" dirty="0" err="1">
                <a:solidFill>
                  <a:schemeClr val="tx2"/>
                </a:solidFill>
                <a:latin typeface="Cambria Math" charset="0"/>
                <a:ea typeface="Cambria Math" charset="0"/>
                <a:cs typeface="Cambria Math" charset="0"/>
                <a:sym typeface="Helvetica Neue"/>
              </a:rPr>
              <a:t>i.i.d</a:t>
            </a:r>
            <a:r>
              <a:rPr lang="en-US" dirty="0">
                <a:solidFill>
                  <a:schemeClr val="tx2"/>
                </a:solidFill>
                <a:latin typeface="Cambria Math" charset="0"/>
                <a:ea typeface="Cambria Math" charset="0"/>
                <a:cs typeface="Cambria Math" charset="0"/>
                <a:sym typeface="Helvetica Neue"/>
              </a:rPr>
              <a:t>.</a:t>
            </a:r>
            <a:endParaRPr lang="en-US" b="1" dirty="0">
              <a:solidFill>
                <a:schemeClr val="tx2"/>
              </a:solidFill>
              <a:latin typeface="Cambria Math" charset="0"/>
              <a:ea typeface="Cambria Math" charset="0"/>
              <a:cs typeface="Cambria Math" charset="0"/>
              <a:sym typeface="Helvetica Neue"/>
            </a:endParaRPr>
          </a:p>
        </p:txBody>
      </p:sp>
      <p:sp>
        <p:nvSpPr>
          <p:cNvPr id="46" name="Rectangle 45">
            <a:extLst>
              <a:ext uri="{FF2B5EF4-FFF2-40B4-BE49-F238E27FC236}">
                <a16:creationId xmlns:a16="http://schemas.microsoft.com/office/drawing/2014/main" id="{1650CD21-8731-4344-9437-18ED34F1BA30}"/>
              </a:ext>
            </a:extLst>
          </p:cNvPr>
          <p:cNvSpPr/>
          <p:nvPr/>
        </p:nvSpPr>
        <p:spPr>
          <a:xfrm>
            <a:off x="722696" y="17102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Content Placeholder 10">
            <a:extLst>
              <a:ext uri="{FF2B5EF4-FFF2-40B4-BE49-F238E27FC236}">
                <a16:creationId xmlns:a16="http://schemas.microsoft.com/office/drawing/2014/main" id="{C99561DE-9AF1-4988-BE70-2BEBDF136BB7}"/>
              </a:ext>
            </a:extLst>
          </p:cNvPr>
          <p:cNvSpPr txBox="1">
            <a:spLocks/>
          </p:cNvSpPr>
          <p:nvPr/>
        </p:nvSpPr>
        <p:spPr>
          <a:xfrm>
            <a:off x="718707" y="17269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600" b="1" dirty="0">
                <a:solidFill>
                  <a:schemeClr val="tx1"/>
                </a:solidFill>
              </a:rPr>
              <a:t>Theorem </a:t>
            </a:r>
            <a:r>
              <a:rPr lang="en-US" sz="1600" dirty="0">
                <a:solidFill>
                  <a:schemeClr val="tx1"/>
                </a:solidFill>
              </a:rPr>
              <a:t>[OPQ Dominates DP III].</a:t>
            </a:r>
            <a:r>
              <a:rPr lang="en-US" sz="1600" dirty="0"/>
              <a:t> </a:t>
            </a:r>
          </a:p>
          <a:p>
            <a:pPr marL="0" indent="0">
              <a:lnSpc>
                <a:spcPct val="100000"/>
              </a:lnSpc>
              <a:spcBef>
                <a:spcPts val="600"/>
              </a:spcBef>
              <a:buNone/>
            </a:pPr>
            <a:r>
              <a:rPr lang="en-US" sz="1600" dirty="0"/>
              <a:t>If F is </a:t>
            </a:r>
            <a:r>
              <a:rPr lang="en-US" sz="1600" b="1" dirty="0">
                <a:solidFill>
                  <a:schemeClr val="accent6">
                    <a:lumMod val="75000"/>
                  </a:schemeClr>
                </a:solidFill>
              </a:rPr>
              <a:t>exchangeable</a:t>
            </a:r>
            <a:r>
              <a:rPr lang="en-US" sz="1600" dirty="0">
                <a:solidFill>
                  <a:schemeClr val="accent6">
                    <a:lumMod val="75000"/>
                  </a:schemeClr>
                </a:solidFill>
              </a:rPr>
              <a:t> </a:t>
            </a:r>
            <a:r>
              <a:rPr lang="en-US" sz="1600" dirty="0"/>
              <a:t>and customers are </a:t>
            </a:r>
            <a:r>
              <a:rPr lang="en-US" sz="1600" b="1" dirty="0">
                <a:solidFill>
                  <a:schemeClr val="accent6">
                    <a:lumMod val="75000"/>
                  </a:schemeClr>
                </a:solidFill>
              </a:rPr>
              <a:t>pessimistic </a:t>
            </a:r>
            <a:r>
              <a:rPr lang="en-US" sz="1600" dirty="0"/>
              <a:t>or valuations are</a:t>
            </a:r>
            <a:r>
              <a:rPr lang="en-US" sz="1600" b="1" dirty="0"/>
              <a:t> </a:t>
            </a:r>
            <a:r>
              <a:rPr lang="en-US" sz="1600" b="1" dirty="0">
                <a:solidFill>
                  <a:schemeClr val="accent6">
                    <a:lumMod val="75000"/>
                  </a:schemeClr>
                </a:solidFill>
              </a:rPr>
              <a:t>binary</a:t>
            </a:r>
            <a:r>
              <a:rPr lang="en-US" sz="1600" dirty="0"/>
              <a:t>, the expected revenue of an optimal opaque selling strategy </a:t>
            </a:r>
            <a:r>
              <a:rPr lang="en-US" sz="1600" dirty="0">
                <a:solidFill>
                  <a:schemeClr val="accent6">
                    <a:lumMod val="75000"/>
                  </a:schemeClr>
                </a:solidFill>
              </a:rPr>
              <a:t>dominates</a:t>
            </a:r>
            <a:r>
              <a:rPr lang="en-US" sz="1600" dirty="0">
                <a:solidFill>
                  <a:schemeClr val="accent6"/>
                </a:solidFill>
              </a:rPr>
              <a:t> </a:t>
            </a:r>
            <a:r>
              <a:rPr lang="en-US" sz="1600" dirty="0"/>
              <a:t>the revenue of discriminatory pricing.</a:t>
            </a:r>
          </a:p>
          <a:p>
            <a:pPr marL="0" indent="0">
              <a:lnSpc>
                <a:spcPct val="100000"/>
              </a:lnSpc>
              <a:spcBef>
                <a:spcPts val="600"/>
              </a:spcBef>
              <a:buFont typeface="Arial" panose="020B0604020202020204" pitchFamily="34" charset="0"/>
              <a:buNone/>
            </a:pPr>
            <a:endParaRPr lang="en-US" sz="1800" dirty="0"/>
          </a:p>
        </p:txBody>
      </p:sp>
      <p:sp>
        <p:nvSpPr>
          <p:cNvPr id="5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881963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oup 52"/>
          <p:cNvGrpSpPr/>
          <p:nvPr/>
        </p:nvGrpSpPr>
        <p:grpSpPr>
          <a:xfrm>
            <a:off x="3668553" y="2968242"/>
            <a:ext cx="3329499" cy="3048000"/>
            <a:chOff x="2663995" y="2917677"/>
            <a:chExt cx="3329499" cy="3048000"/>
          </a:xfrm>
        </p:grpSpPr>
        <p:sp>
          <p:nvSpPr>
            <p:cNvPr id="51" name="Arc 50"/>
            <p:cNvSpPr/>
            <p:nvPr/>
          </p:nvSpPr>
          <p:spPr>
            <a:xfrm rot="16200000">
              <a:off x="2895899" y="2868082"/>
              <a:ext cx="3048000" cy="3147190"/>
            </a:xfrm>
            <a:prstGeom prst="arc">
              <a:avLst>
                <a:gd name="adj1" fmla="val 16116781"/>
                <a:gd name="adj2" fmla="val 52012"/>
              </a:avLst>
            </a:prstGeom>
            <a:ln w="28575" cap="rnd">
              <a:solidFill>
                <a:schemeClr val="tx2"/>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TextBox 51"/>
            <p:cNvSpPr txBox="1"/>
            <p:nvPr/>
          </p:nvSpPr>
          <p:spPr>
            <a:xfrm>
              <a:off x="2663995" y="3260323"/>
              <a:ext cx="455574" cy="400110"/>
            </a:xfrm>
            <a:prstGeom prst="rect">
              <a:avLst/>
            </a:prstGeom>
            <a:noFill/>
          </p:spPr>
          <p:txBody>
            <a:bodyPr wrap="none" rtlCol="0">
              <a:spAutoFit/>
            </a:bodyPr>
            <a:lstStyle/>
            <a:p>
              <a:r>
                <a:rPr lang="en-US" sz="2000" dirty="0">
                  <a:solidFill>
                    <a:schemeClr val="tx2"/>
                  </a:solidFill>
                </a:rPr>
                <a:t>V</a:t>
              </a:r>
              <a:r>
                <a:rPr lang="en-US" sz="2000" baseline="-25000" dirty="0">
                  <a:solidFill>
                    <a:schemeClr val="tx2"/>
                  </a:solidFill>
                </a:rPr>
                <a:t>3</a:t>
              </a:r>
              <a:endParaRPr lang="en-US" sz="2000" dirty="0">
                <a:solidFill>
                  <a:schemeClr val="tx2"/>
                </a:solidFill>
              </a:endParaRPr>
            </a:p>
          </p:txBody>
        </p:sp>
      </p:grpSp>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Beyond Independence</a:t>
            </a:r>
          </a:p>
        </p:txBody>
      </p:sp>
      <p:sp>
        <p:nvSpPr>
          <p:cNvPr id="17" name="Content Placeholder 10">
            <a:extLst>
              <a:ext uri="{FF2B5EF4-FFF2-40B4-BE49-F238E27FC236}">
                <a16:creationId xmlns:a16="http://schemas.microsoft.com/office/drawing/2014/main" id="{C99561DE-9AF1-4988-BE70-2BEBDF136BB7}"/>
              </a:ext>
            </a:extLst>
          </p:cNvPr>
          <p:cNvSpPr txBox="1">
            <a:spLocks/>
          </p:cNvSpPr>
          <p:nvPr/>
        </p:nvSpPr>
        <p:spPr>
          <a:xfrm>
            <a:off x="598940" y="3104778"/>
            <a:ext cx="8003405" cy="26802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Salop’s Circle</a:t>
            </a:r>
            <a:endParaRPr lang="en-US" sz="1800" dirty="0"/>
          </a:p>
          <a:p>
            <a:pPr marL="0" indent="0">
              <a:lnSpc>
                <a:spcPct val="100000"/>
              </a:lnSpc>
              <a:spcBef>
                <a:spcPts val="600"/>
              </a:spcBef>
              <a:buFont typeface="Arial" panose="020B0604020202020204" pitchFamily="34" charset="0"/>
              <a:buNone/>
            </a:pPr>
            <a:endParaRPr lang="en-US" sz="1800" dirty="0"/>
          </a:p>
        </p:txBody>
      </p:sp>
      <p:sp>
        <p:nvSpPr>
          <p:cNvPr id="4" name="TextBox 3"/>
          <p:cNvSpPr txBox="1"/>
          <p:nvPr/>
        </p:nvSpPr>
        <p:spPr>
          <a:xfrm>
            <a:off x="4946457" y="4561182"/>
            <a:ext cx="1098378" cy="369332"/>
          </a:xfrm>
          <a:prstGeom prst="rect">
            <a:avLst/>
          </a:prstGeom>
          <a:noFill/>
        </p:spPr>
        <p:txBody>
          <a:bodyPr wrap="none" rtlCol="0">
            <a:spAutoFit/>
          </a:bodyPr>
          <a:lstStyle/>
          <a:p>
            <a:r>
              <a:rPr lang="en-US" dirty="0">
                <a:solidFill>
                  <a:schemeClr val="tx2"/>
                </a:solidFill>
              </a:rPr>
              <a:t>Products</a:t>
            </a:r>
          </a:p>
        </p:txBody>
      </p:sp>
      <p:cxnSp>
        <p:nvCxnSpPr>
          <p:cNvPr id="6" name="Straight Arrow Connector 5"/>
          <p:cNvCxnSpPr>
            <a:stCxn id="4" idx="0"/>
          </p:cNvCxnSpPr>
          <p:nvPr/>
        </p:nvCxnSpPr>
        <p:spPr>
          <a:xfrm flipV="1">
            <a:off x="5495646" y="3670065"/>
            <a:ext cx="0" cy="891117"/>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535280" y="4930514"/>
            <a:ext cx="916107" cy="303972"/>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575233" y="4930514"/>
            <a:ext cx="916106" cy="32871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4166207" y="3182213"/>
            <a:ext cx="2720601" cy="2956149"/>
            <a:chOff x="2843481" y="2299478"/>
            <a:chExt cx="3695916" cy="4052634"/>
          </a:xfrm>
        </p:grpSpPr>
        <p:sp>
          <p:nvSpPr>
            <p:cNvPr id="31" name="Oval 30"/>
            <p:cNvSpPr/>
            <p:nvPr/>
          </p:nvSpPr>
          <p:spPr>
            <a:xfrm>
              <a:off x="2877379" y="2518139"/>
              <a:ext cx="3657600" cy="365760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2877379"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33" name="Rectangle 32"/>
            <p:cNvSpPr/>
            <p:nvPr/>
          </p:nvSpPr>
          <p:spPr>
            <a:xfrm>
              <a:off x="6097657" y="493592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34" name="Rectangle 33"/>
            <p:cNvSpPr/>
            <p:nvPr/>
          </p:nvSpPr>
          <p:spPr>
            <a:xfrm>
              <a:off x="4487518" y="2299478"/>
              <a:ext cx="437322" cy="437322"/>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a:t>
              </a:r>
            </a:p>
          </p:txBody>
        </p:sp>
        <p:sp>
          <p:nvSpPr>
            <p:cNvPr id="35" name="Arc 34"/>
            <p:cNvSpPr/>
            <p:nvPr/>
          </p:nvSpPr>
          <p:spPr>
            <a:xfrm>
              <a:off x="2877379" y="2518139"/>
              <a:ext cx="3662018" cy="3657600"/>
            </a:xfrm>
            <a:prstGeom prst="arc">
              <a:avLst>
                <a:gd name="adj1" fmla="val 16647257"/>
                <a:gd name="adj2" fmla="val 19419688"/>
              </a:avLst>
            </a:prstGeom>
            <a:ln w="127000">
              <a:solidFill>
                <a:srgbClr val="FFFF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6" name="Straight Connector 35"/>
            <p:cNvCxnSpPr/>
            <p:nvPr/>
          </p:nvCxnSpPr>
          <p:spPr>
            <a:xfrm flipH="1">
              <a:off x="6007099" y="3188111"/>
              <a:ext cx="398675" cy="22855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4789376" y="5999365"/>
              <a:ext cx="0" cy="352747"/>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2977511" y="3221979"/>
              <a:ext cx="303324" cy="28777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Arc 38"/>
            <p:cNvSpPr/>
            <p:nvPr/>
          </p:nvSpPr>
          <p:spPr>
            <a:xfrm rot="7275708">
              <a:off x="2841273" y="2518138"/>
              <a:ext cx="3662018" cy="3657600"/>
            </a:xfrm>
            <a:prstGeom prst="arc">
              <a:avLst>
                <a:gd name="adj1" fmla="val 16359001"/>
                <a:gd name="adj2" fmla="val 19522603"/>
              </a:avLst>
            </a:prstGeom>
            <a:ln w="127000">
              <a:solidFill>
                <a:srgbClr val="00B05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p:cNvSpPr/>
            <p:nvPr/>
          </p:nvSpPr>
          <p:spPr>
            <a:xfrm rot="10545815">
              <a:off x="2875170" y="2484272"/>
              <a:ext cx="3662018" cy="3657600"/>
            </a:xfrm>
            <a:prstGeom prst="arc">
              <a:avLst>
                <a:gd name="adj1" fmla="val 16359001"/>
                <a:gd name="adj2" fmla="val 19805812"/>
              </a:avLst>
            </a:prstGeom>
            <a:ln w="127000">
              <a:solidFill>
                <a:srgbClr val="00B0F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p:cNvSpPr/>
            <p:nvPr/>
          </p:nvSpPr>
          <p:spPr>
            <a:xfrm rot="15022521">
              <a:off x="2875169" y="2518137"/>
              <a:ext cx="3662018" cy="3657600"/>
            </a:xfrm>
            <a:prstGeom prst="arc">
              <a:avLst>
                <a:gd name="adj1" fmla="val 16288586"/>
                <a:gd name="adj2" fmla="val 19230497"/>
              </a:avLst>
            </a:prstGeom>
            <a:ln w="127000">
              <a:solidFill>
                <a:srgbClr val="0070C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p:cNvSpPr/>
            <p:nvPr/>
          </p:nvSpPr>
          <p:spPr>
            <a:xfrm rot="18044159">
              <a:off x="2841272" y="2523708"/>
              <a:ext cx="3662018" cy="3657600"/>
            </a:xfrm>
            <a:prstGeom prst="arc">
              <a:avLst>
                <a:gd name="adj1" fmla="val 16288586"/>
                <a:gd name="adj2" fmla="val 19353167"/>
              </a:avLst>
            </a:prstGeom>
            <a:ln w="127000">
              <a:solidFill>
                <a:srgbClr val="00206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0" name="Oval 49"/>
          <p:cNvSpPr/>
          <p:nvPr/>
        </p:nvSpPr>
        <p:spPr>
          <a:xfrm>
            <a:off x="4006211" y="4395057"/>
            <a:ext cx="323851" cy="32871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331529" y="3233057"/>
            <a:ext cx="184731" cy="369332"/>
          </a:xfrm>
          <a:prstGeom prst="rect">
            <a:avLst/>
          </a:prstGeom>
          <a:noFill/>
        </p:spPr>
        <p:txBody>
          <a:bodyPr wrap="none" rtlCol="0">
            <a:spAutoFit/>
          </a:bodyPr>
          <a:lstStyle/>
          <a:p>
            <a:endParaRPr lang="en-US" dirty="0"/>
          </a:p>
        </p:txBody>
      </p:sp>
      <p:sp>
        <p:nvSpPr>
          <p:cNvPr id="30" name="Arc 29"/>
          <p:cNvSpPr/>
          <p:nvPr/>
        </p:nvSpPr>
        <p:spPr>
          <a:xfrm rot="3471442">
            <a:off x="4209526" y="3352799"/>
            <a:ext cx="2695648" cy="2639314"/>
          </a:xfrm>
          <a:prstGeom prst="arc">
            <a:avLst>
              <a:gd name="adj1" fmla="val 16034447"/>
              <a:gd name="adj2" fmla="val 19210893"/>
            </a:avLst>
          </a:prstGeom>
          <a:ln w="127000">
            <a:solidFill>
              <a:srgbClr val="FF0000">
                <a:alpha val="5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43" name="Rectangle 42"/>
          <p:cNvSpPr/>
          <p:nvPr/>
        </p:nvSpPr>
        <p:spPr>
          <a:xfrm>
            <a:off x="402406" y="3702248"/>
            <a:ext cx="3302467" cy="1200329"/>
          </a:xfrm>
          <a:prstGeom prst="rect">
            <a:avLst/>
          </a:prstGeom>
        </p:spPr>
        <p:txBody>
          <a:bodyPr wrap="square">
            <a:spAutoFit/>
          </a:bodyPr>
          <a:lstStyle/>
          <a:p>
            <a:pPr marL="342900" lvl="1" indent="-342900">
              <a:spcBef>
                <a:spcPts val="1000"/>
              </a:spcBef>
              <a:buBlip>
                <a:blip r:embed="rId3"/>
              </a:buBlip>
            </a:pPr>
            <a:r>
              <a:rPr lang="en-US" dirty="0">
                <a:solidFill>
                  <a:schemeClr val="tx2"/>
                </a:solidFill>
                <a:latin typeface="Cambria Math" charset="0"/>
                <a:ea typeface="Cambria Math" charset="0"/>
                <a:cs typeface="Cambria Math" charset="0"/>
                <a:sym typeface="Helvetica Neue"/>
              </a:rPr>
              <a:t>Not exchangeable for N &gt; 3! For N items, only 2N possible valuation orderings.</a:t>
            </a:r>
            <a:endParaRPr lang="en-US" b="1" dirty="0">
              <a:solidFill>
                <a:schemeClr val="tx2"/>
              </a:solidFill>
              <a:latin typeface="Cambria Math" charset="0"/>
              <a:ea typeface="Cambria Math" charset="0"/>
              <a:cs typeface="Cambria Math" charset="0"/>
              <a:sym typeface="Helvetica Neue"/>
            </a:endParaRPr>
          </a:p>
        </p:txBody>
      </p:sp>
      <p:sp>
        <p:nvSpPr>
          <p:cNvPr id="45"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endParaRPr lang="en-US" sz="1800" dirty="0"/>
          </a:p>
        </p:txBody>
      </p:sp>
      <p:sp>
        <p:nvSpPr>
          <p:cNvPr id="46" name="Rectangle 45">
            <a:extLst>
              <a:ext uri="{FF2B5EF4-FFF2-40B4-BE49-F238E27FC236}">
                <a16:creationId xmlns:a16="http://schemas.microsoft.com/office/drawing/2014/main" id="{1650CD21-8731-4344-9437-18ED34F1BA30}"/>
              </a:ext>
            </a:extLst>
          </p:cNvPr>
          <p:cNvSpPr/>
          <p:nvPr/>
        </p:nvSpPr>
        <p:spPr>
          <a:xfrm>
            <a:off x="722696" y="1710261"/>
            <a:ext cx="7961897" cy="1187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10">
            <a:extLst>
              <a:ext uri="{FF2B5EF4-FFF2-40B4-BE49-F238E27FC236}">
                <a16:creationId xmlns:a16="http://schemas.microsoft.com/office/drawing/2014/main" id="{C99561DE-9AF1-4988-BE70-2BEBDF136BB7}"/>
              </a:ext>
            </a:extLst>
          </p:cNvPr>
          <p:cNvSpPr txBox="1">
            <a:spLocks/>
          </p:cNvSpPr>
          <p:nvPr/>
        </p:nvSpPr>
        <p:spPr>
          <a:xfrm>
            <a:off x="718707" y="1726996"/>
            <a:ext cx="8003405" cy="12488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1600" b="1" dirty="0">
                <a:solidFill>
                  <a:schemeClr val="tx1"/>
                </a:solidFill>
              </a:rPr>
              <a:t>Theorem </a:t>
            </a:r>
            <a:r>
              <a:rPr lang="en-US" sz="1600" dirty="0">
                <a:solidFill>
                  <a:schemeClr val="tx1"/>
                </a:solidFill>
              </a:rPr>
              <a:t>[OPQ Dominates DP III].</a:t>
            </a:r>
            <a:r>
              <a:rPr lang="en-US" sz="1600" dirty="0"/>
              <a:t> </a:t>
            </a:r>
          </a:p>
          <a:p>
            <a:pPr marL="0" indent="0">
              <a:lnSpc>
                <a:spcPct val="100000"/>
              </a:lnSpc>
              <a:spcBef>
                <a:spcPts val="600"/>
              </a:spcBef>
              <a:buNone/>
            </a:pPr>
            <a:r>
              <a:rPr lang="en-US" sz="1600" dirty="0"/>
              <a:t>If F is </a:t>
            </a:r>
            <a:r>
              <a:rPr lang="en-US" sz="1600" b="1" i="1" dirty="0">
                <a:solidFill>
                  <a:schemeClr val="accent6">
                    <a:lumMod val="75000"/>
                  </a:schemeClr>
                </a:solidFill>
              </a:rPr>
              <a:t>S-exchangeable </a:t>
            </a:r>
            <a:r>
              <a:rPr lang="en-US" sz="1600" dirty="0"/>
              <a:t>and customers are </a:t>
            </a:r>
            <a:r>
              <a:rPr lang="en-US" sz="1600" b="1" dirty="0">
                <a:solidFill>
                  <a:schemeClr val="accent6">
                    <a:lumMod val="75000"/>
                  </a:schemeClr>
                </a:solidFill>
              </a:rPr>
              <a:t>pessimistic </a:t>
            </a:r>
            <a:r>
              <a:rPr lang="en-US" sz="1600" dirty="0"/>
              <a:t>or valuations are</a:t>
            </a:r>
            <a:r>
              <a:rPr lang="en-US" sz="1600" b="1" dirty="0"/>
              <a:t> </a:t>
            </a:r>
            <a:r>
              <a:rPr lang="en-US" sz="1600" b="1" dirty="0">
                <a:solidFill>
                  <a:schemeClr val="accent6">
                    <a:lumMod val="75000"/>
                  </a:schemeClr>
                </a:solidFill>
              </a:rPr>
              <a:t>binary</a:t>
            </a:r>
            <a:r>
              <a:rPr lang="en-US" sz="1600" dirty="0"/>
              <a:t>, the expected revenue of an optimal opaque selling strategy </a:t>
            </a:r>
            <a:r>
              <a:rPr lang="en-US" sz="1600" dirty="0">
                <a:solidFill>
                  <a:schemeClr val="accent6">
                    <a:lumMod val="75000"/>
                  </a:schemeClr>
                </a:solidFill>
              </a:rPr>
              <a:t>dominates</a:t>
            </a:r>
            <a:r>
              <a:rPr lang="en-US" sz="1600" dirty="0">
                <a:solidFill>
                  <a:schemeClr val="accent6"/>
                </a:solidFill>
              </a:rPr>
              <a:t> </a:t>
            </a:r>
            <a:r>
              <a:rPr lang="en-US" sz="1600" dirty="0"/>
              <a:t>the revenue of discriminatory pricing.</a:t>
            </a:r>
          </a:p>
          <a:p>
            <a:pPr marL="0" indent="0">
              <a:lnSpc>
                <a:spcPct val="100000"/>
              </a:lnSpc>
              <a:spcBef>
                <a:spcPts val="600"/>
              </a:spcBef>
              <a:buFont typeface="Arial" panose="020B0604020202020204" pitchFamily="34" charset="0"/>
              <a:buNone/>
            </a:pPr>
            <a:endParaRPr lang="en-US" sz="1800" dirty="0"/>
          </a:p>
        </p:txBody>
      </p:sp>
      <p:sp>
        <p:nvSpPr>
          <p:cNvPr id="48"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157708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General relation between OPQ and DP</a:t>
            </a:r>
          </a:p>
        </p:txBody>
      </p:sp>
      <p:sp>
        <p:nvSpPr>
          <p:cNvPr id="45" name="Rectangle 44">
            <a:extLst>
              <a:ext uri="{FF2B5EF4-FFF2-40B4-BE49-F238E27FC236}">
                <a16:creationId xmlns:a16="http://schemas.microsoft.com/office/drawing/2014/main" id="{1650CD21-8731-4344-9437-18ED34F1BA30}"/>
              </a:ext>
            </a:extLst>
          </p:cNvPr>
          <p:cNvSpPr/>
          <p:nvPr/>
        </p:nvSpPr>
        <p:spPr>
          <a:xfrm>
            <a:off x="598940" y="1718218"/>
            <a:ext cx="7961897" cy="1206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ontent Placeholder 10">
            <a:extLst>
              <a:ext uri="{FF2B5EF4-FFF2-40B4-BE49-F238E27FC236}">
                <a16:creationId xmlns:a16="http://schemas.microsoft.com/office/drawing/2014/main" id="{C99561DE-9AF1-4988-BE70-2BEBDF136BB7}"/>
              </a:ext>
            </a:extLst>
          </p:cNvPr>
          <p:cNvSpPr>
            <a:spLocks noGrp="1"/>
          </p:cNvSpPr>
          <p:nvPr>
            <p:ph idx="1"/>
          </p:nvPr>
        </p:nvSpPr>
        <p:spPr>
          <a:xfrm>
            <a:off x="606829" y="1767119"/>
            <a:ext cx="7790039" cy="1129100"/>
          </a:xfrm>
        </p:spPr>
        <p:txBody>
          <a:bodyPr>
            <a:normAutofit/>
          </a:bodyPr>
          <a:lstStyle/>
          <a:p>
            <a:pPr marL="0" indent="0">
              <a:lnSpc>
                <a:spcPct val="110000"/>
              </a:lnSpc>
              <a:buNone/>
            </a:pPr>
            <a:r>
              <a:rPr lang="en-US" sz="1700" b="1" dirty="0">
                <a:solidFill>
                  <a:schemeClr val="tx1"/>
                </a:solidFill>
              </a:rPr>
              <a:t>Theorem </a:t>
            </a:r>
            <a:r>
              <a:rPr lang="en-US" sz="1700" dirty="0">
                <a:solidFill>
                  <a:schemeClr val="tx1"/>
                </a:solidFill>
              </a:rPr>
              <a:t>[OPQ is comparable to DP when </a:t>
            </a:r>
            <a:r>
              <a:rPr lang="en-US" sz="1700" dirty="0" err="1">
                <a:solidFill>
                  <a:schemeClr val="tx1"/>
                </a:solidFill>
              </a:rPr>
              <a:t>i.i.d</a:t>
            </a:r>
            <a:r>
              <a:rPr lang="en-US" sz="1700" dirty="0">
                <a:solidFill>
                  <a:schemeClr val="tx1"/>
                </a:solidFill>
              </a:rPr>
              <a:t>.].</a:t>
            </a:r>
            <a:r>
              <a:rPr lang="en-US" sz="1700" dirty="0"/>
              <a:t> </a:t>
            </a:r>
          </a:p>
          <a:p>
            <a:pPr marL="0" indent="0">
              <a:lnSpc>
                <a:spcPct val="100000"/>
              </a:lnSpc>
              <a:spcBef>
                <a:spcPts val="600"/>
              </a:spcBef>
              <a:buNone/>
            </a:pPr>
            <a:r>
              <a:rPr lang="en-US" sz="1700" dirty="0"/>
              <a:t>If F consists of N </a:t>
            </a:r>
            <a:r>
              <a:rPr lang="en-US" sz="1700" dirty="0" err="1">
                <a:solidFill>
                  <a:schemeClr val="accent6">
                    <a:lumMod val="75000"/>
                  </a:schemeClr>
                </a:solidFill>
              </a:rPr>
              <a:t>i.i.d</a:t>
            </a:r>
            <a:r>
              <a:rPr lang="en-US" sz="1700" dirty="0">
                <a:solidFill>
                  <a:schemeClr val="accent6">
                    <a:lumMod val="75000"/>
                  </a:schemeClr>
                </a:solidFill>
              </a:rPr>
              <a:t>.</a:t>
            </a:r>
            <a:r>
              <a:rPr lang="en-US" sz="1700" dirty="0">
                <a:solidFill>
                  <a:schemeClr val="accent6"/>
                </a:solidFill>
              </a:rPr>
              <a:t> </a:t>
            </a:r>
            <a:r>
              <a:rPr lang="en-US" sz="1700" dirty="0"/>
              <a:t>draws, the expected revenue of an optimal opaque selling strategy is no more than </a:t>
            </a:r>
            <a:r>
              <a:rPr lang="en-US" sz="1700" dirty="0">
                <a:solidFill>
                  <a:schemeClr val="accent6">
                    <a:lumMod val="75000"/>
                  </a:schemeClr>
                </a:solidFill>
              </a:rPr>
              <a:t>4 times </a:t>
            </a:r>
            <a:r>
              <a:rPr lang="en-US" sz="1700" dirty="0"/>
              <a:t>the optimal discriminatory pricing. </a:t>
            </a:r>
          </a:p>
          <a:p>
            <a:pPr marL="0" indent="0">
              <a:lnSpc>
                <a:spcPct val="100000"/>
              </a:lnSpc>
              <a:spcBef>
                <a:spcPts val="600"/>
              </a:spcBef>
              <a:buNone/>
            </a:pPr>
            <a:endParaRPr lang="en-US" sz="1800" dirty="0"/>
          </a:p>
          <a:p>
            <a:pPr marL="0" indent="0">
              <a:lnSpc>
                <a:spcPct val="100000"/>
              </a:lnSpc>
              <a:spcBef>
                <a:spcPts val="600"/>
              </a:spcBef>
              <a:buNone/>
            </a:pPr>
            <a:endParaRPr lang="en-US" sz="1800" dirty="0"/>
          </a:p>
        </p:txBody>
      </p:sp>
      <p:sp>
        <p:nvSpPr>
          <p:cNvPr id="10" name="Rectangle 9">
            <a:extLst>
              <a:ext uri="{FF2B5EF4-FFF2-40B4-BE49-F238E27FC236}">
                <a16:creationId xmlns:a16="http://schemas.microsoft.com/office/drawing/2014/main" id="{1650CD21-8731-4344-9437-18ED34F1BA30}"/>
              </a:ext>
            </a:extLst>
          </p:cNvPr>
          <p:cNvSpPr/>
          <p:nvPr/>
        </p:nvSpPr>
        <p:spPr>
          <a:xfrm>
            <a:off x="598940" y="3282339"/>
            <a:ext cx="7961897" cy="12064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C99561DE-9AF1-4988-BE70-2BEBDF136BB7}"/>
              </a:ext>
            </a:extLst>
          </p:cNvPr>
          <p:cNvSpPr txBox="1">
            <a:spLocks/>
          </p:cNvSpPr>
          <p:nvPr/>
        </p:nvSpPr>
        <p:spPr>
          <a:xfrm>
            <a:off x="606829" y="3359674"/>
            <a:ext cx="8003405" cy="11291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700" b="1" dirty="0">
                <a:solidFill>
                  <a:schemeClr val="tx1"/>
                </a:solidFill>
              </a:rPr>
              <a:t>Theorem </a:t>
            </a:r>
            <a:r>
              <a:rPr lang="en-US" sz="1700" dirty="0">
                <a:solidFill>
                  <a:schemeClr val="tx1"/>
                </a:solidFill>
              </a:rPr>
              <a:t>[OPQ is incomparable to DP].</a:t>
            </a:r>
            <a:r>
              <a:rPr lang="en-US" sz="1700" dirty="0"/>
              <a:t> </a:t>
            </a:r>
          </a:p>
          <a:p>
            <a:pPr marL="0" indent="0">
              <a:lnSpc>
                <a:spcPct val="100000"/>
              </a:lnSpc>
              <a:spcBef>
                <a:spcPts val="600"/>
              </a:spcBef>
              <a:buFont typeface="Arial" panose="020B0604020202020204" pitchFamily="34" charset="0"/>
              <a:buNone/>
            </a:pPr>
            <a:r>
              <a:rPr lang="en-US" sz="1700" dirty="0"/>
              <a:t>If F is exchangeable, the expected revenue of an optimal opaque selling strategy can earn </a:t>
            </a:r>
            <a:r>
              <a:rPr lang="en-US" sz="1700" dirty="0">
                <a:solidFill>
                  <a:schemeClr val="accent6">
                    <a:lumMod val="75000"/>
                  </a:schemeClr>
                </a:solidFill>
              </a:rPr>
              <a:t>N times more </a:t>
            </a:r>
            <a:r>
              <a:rPr lang="en-US" sz="1700" dirty="0"/>
              <a:t>than the optimal discriminatory pricing. </a:t>
            </a:r>
          </a:p>
          <a:p>
            <a:pPr marL="0" indent="0">
              <a:lnSpc>
                <a:spcPct val="100000"/>
              </a:lnSpc>
              <a:spcBef>
                <a:spcPts val="600"/>
              </a:spcBef>
              <a:buFont typeface="Arial" panose="020B0604020202020204" pitchFamily="34" charset="0"/>
              <a:buNone/>
            </a:pPr>
            <a:endParaRPr lang="en-US" sz="1800" dirty="0"/>
          </a:p>
          <a:p>
            <a:pPr marL="0" indent="0">
              <a:lnSpc>
                <a:spcPct val="100000"/>
              </a:lnSpc>
              <a:spcBef>
                <a:spcPts val="600"/>
              </a:spcBef>
              <a:buFont typeface="Arial" panose="020B0604020202020204" pitchFamily="34" charset="0"/>
              <a:buNone/>
            </a:pPr>
            <a:endParaRPr lang="en-US" sz="1800" dirty="0"/>
          </a:p>
        </p:txBody>
      </p:sp>
      <p:sp>
        <p:nvSpPr>
          <p:cNvPr id="14" name="Rectangle 13">
            <a:extLst>
              <a:ext uri="{FF2B5EF4-FFF2-40B4-BE49-F238E27FC236}">
                <a16:creationId xmlns:a16="http://schemas.microsoft.com/office/drawing/2014/main" id="{55A6EA4C-AEE4-48FC-83AE-6722789EAFCA}"/>
              </a:ext>
            </a:extLst>
          </p:cNvPr>
          <p:cNvSpPr/>
          <p:nvPr/>
        </p:nvSpPr>
        <p:spPr>
          <a:xfrm>
            <a:off x="583164" y="4853494"/>
            <a:ext cx="7961897" cy="11058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ntent Placeholder 10">
            <a:extLst>
              <a:ext uri="{FF2B5EF4-FFF2-40B4-BE49-F238E27FC236}">
                <a16:creationId xmlns:a16="http://schemas.microsoft.com/office/drawing/2014/main" id="{C99561DE-9AF1-4988-BE70-2BEBDF136BB7}"/>
              </a:ext>
            </a:extLst>
          </p:cNvPr>
          <p:cNvSpPr txBox="1">
            <a:spLocks/>
          </p:cNvSpPr>
          <p:nvPr/>
        </p:nvSpPr>
        <p:spPr>
          <a:xfrm>
            <a:off x="606829" y="4885023"/>
            <a:ext cx="8003405" cy="96398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Arial" panose="020B0604020202020204" pitchFamily="34" charset="0"/>
              <a:buNone/>
            </a:pPr>
            <a:r>
              <a:rPr lang="en-US" sz="1800" b="1" dirty="0">
                <a:solidFill>
                  <a:schemeClr val="tx1"/>
                </a:solidFill>
              </a:rPr>
              <a:t>Key Takeaway</a:t>
            </a:r>
            <a:endParaRPr lang="en-US" sz="1800" dirty="0"/>
          </a:p>
          <a:p>
            <a:pPr marL="342900" lvl="1" indent="-342900">
              <a:spcBef>
                <a:spcPts val="1000"/>
              </a:spcBef>
              <a:buBlip>
                <a:blip r:embed="rId3"/>
              </a:buBlip>
            </a:pPr>
            <a:r>
              <a:rPr lang="en-US" sz="1700" dirty="0">
                <a:latin typeface="Cambria Math" charset="0"/>
                <a:ea typeface="Cambria Math" charset="0"/>
                <a:cs typeface="Cambria Math" charset="0"/>
                <a:sym typeface="Helvetica Neue"/>
              </a:rPr>
              <a:t>Opaque selling can exploit </a:t>
            </a:r>
            <a:r>
              <a:rPr lang="en-US" sz="1700" dirty="0">
                <a:solidFill>
                  <a:schemeClr val="accent6">
                    <a:lumMod val="75000"/>
                  </a:schemeClr>
                </a:solidFill>
                <a:latin typeface="Cambria Math" charset="0"/>
                <a:ea typeface="Cambria Math" charset="0"/>
                <a:cs typeface="Cambria Math" charset="0"/>
                <a:sym typeface="Helvetica Neue"/>
              </a:rPr>
              <a:t>dependency </a:t>
            </a:r>
            <a:r>
              <a:rPr lang="en-US" sz="1700" dirty="0">
                <a:latin typeface="Cambria Math" charset="0"/>
                <a:ea typeface="Cambria Math" charset="0"/>
                <a:cs typeface="Cambria Math" charset="0"/>
                <a:sym typeface="Helvetica Neue"/>
              </a:rPr>
              <a:t>across goods better than discriminatory pricing.</a:t>
            </a:r>
            <a:endParaRPr lang="en-US" sz="1700" b="1" dirty="0"/>
          </a:p>
          <a:p>
            <a:pPr marL="342900" indent="-342900">
              <a:buBlip>
                <a:blip r:embed="rId3"/>
              </a:buBlip>
            </a:pPr>
            <a:endParaRPr lang="en-US" sz="1600" dirty="0"/>
          </a:p>
          <a:p>
            <a:pPr marL="0" indent="0">
              <a:lnSpc>
                <a:spcPct val="100000"/>
              </a:lnSpc>
              <a:spcBef>
                <a:spcPts val="600"/>
              </a:spcBef>
              <a:buFont typeface="Arial" panose="020B0604020202020204" pitchFamily="34" charset="0"/>
              <a:buNone/>
            </a:pPr>
            <a:endParaRPr lang="en-US" sz="1800" dirty="0"/>
          </a:p>
        </p:txBody>
      </p:sp>
      <p:sp>
        <p:nvSpPr>
          <p:cNvPr id="16"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16148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Simulation Results</a:t>
            </a:r>
          </a:p>
        </p:txBody>
      </p:sp>
      <p:sp>
        <p:nvSpPr>
          <p:cNvPr id="11" name="Rectangle 10">
            <a:extLst>
              <a:ext uri="{FF2B5EF4-FFF2-40B4-BE49-F238E27FC236}">
                <a16:creationId xmlns:a16="http://schemas.microsoft.com/office/drawing/2014/main" id="{1650CD21-8731-4344-9437-18ED34F1BA30}"/>
              </a:ext>
            </a:extLst>
          </p:cNvPr>
          <p:cNvSpPr/>
          <p:nvPr/>
        </p:nvSpPr>
        <p:spPr>
          <a:xfrm>
            <a:off x="570296" y="1557861"/>
            <a:ext cx="7961897" cy="24750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Content Placeholder 10">
            <a:extLst>
              <a:ext uri="{FF2B5EF4-FFF2-40B4-BE49-F238E27FC236}">
                <a16:creationId xmlns:a16="http://schemas.microsoft.com/office/drawing/2014/main" id="{C99561DE-9AF1-4988-BE70-2BEBDF136BB7}"/>
              </a:ext>
            </a:extLst>
          </p:cNvPr>
          <p:cNvSpPr txBox="1">
            <a:spLocks/>
          </p:cNvSpPr>
          <p:nvPr/>
        </p:nvSpPr>
        <p:spPr>
          <a:xfrm>
            <a:off x="566307" y="1574596"/>
            <a:ext cx="8291943" cy="1248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None/>
            </a:pPr>
            <a:r>
              <a:rPr lang="en-US" sz="2000" b="1" dirty="0">
                <a:solidFill>
                  <a:schemeClr val="accent6">
                    <a:lumMod val="75000"/>
                  </a:schemeClr>
                </a:solidFill>
              </a:rPr>
              <a:t>Algorithm</a:t>
            </a:r>
            <a:endParaRPr lang="en-US" sz="2000" dirty="0">
              <a:solidFill>
                <a:schemeClr val="accent6">
                  <a:lumMod val="75000"/>
                </a:schemeClr>
              </a:solidFill>
            </a:endParaRPr>
          </a:p>
          <a:p>
            <a:pPr marL="0" indent="0">
              <a:lnSpc>
                <a:spcPct val="110000"/>
              </a:lnSpc>
              <a:buNone/>
            </a:pPr>
            <a:r>
              <a:rPr lang="en-US" sz="1700" dirty="0"/>
              <a:t>If F be exchangeable and supported on </a:t>
            </a:r>
            <a:r>
              <a:rPr lang="en-US" sz="1700" b="1" dirty="0"/>
              <a:t>m</a:t>
            </a:r>
            <a:r>
              <a:rPr lang="en-US" sz="1700" dirty="0">
                <a:solidFill>
                  <a:schemeClr val="tx1"/>
                </a:solidFill>
              </a:rPr>
              <a:t> </a:t>
            </a:r>
            <a:r>
              <a:rPr lang="en-US" sz="1700" dirty="0"/>
              <a:t>points, then both the optimal opaque pricing and discriminatory pricing can be computed in O(</a:t>
            </a:r>
            <a:r>
              <a:rPr lang="en-US" sz="1700" dirty="0" err="1"/>
              <a:t>m</a:t>
            </a:r>
            <a:r>
              <a:rPr lang="en-US" sz="1700" baseline="30000" dirty="0" err="1"/>
              <a:t>N</a:t>
            </a:r>
            <a:r>
              <a:rPr lang="en-US" sz="1700" dirty="0"/>
              <a:t>).</a:t>
            </a:r>
          </a:p>
          <a:p>
            <a:pPr marL="0" indent="0">
              <a:lnSpc>
                <a:spcPct val="110000"/>
              </a:lnSpc>
              <a:buNone/>
            </a:pPr>
            <a:endParaRPr lang="en-US" sz="1800" i="1" dirty="0"/>
          </a:p>
          <a:p>
            <a:pPr marL="0" indent="0">
              <a:lnSpc>
                <a:spcPct val="100000"/>
              </a:lnSpc>
              <a:spcBef>
                <a:spcPts val="600"/>
              </a:spcBef>
              <a:buFont typeface="Arial" panose="020B0604020202020204" pitchFamily="34" charset="0"/>
              <a:buNone/>
            </a:pPr>
            <a:endParaRPr lang="en-US" sz="1800" dirty="0"/>
          </a:p>
        </p:txBody>
      </p:sp>
      <p:sp>
        <p:nvSpPr>
          <p:cNvPr id="20" name="Rectangle 19">
            <a:extLst>
              <a:ext uri="{FF2B5EF4-FFF2-40B4-BE49-F238E27FC236}">
                <a16:creationId xmlns:a16="http://schemas.microsoft.com/office/drawing/2014/main" id="{7AA1FAC1-627D-486B-A617-7F0ACFFFB10A}"/>
              </a:ext>
            </a:extLst>
          </p:cNvPr>
          <p:cNvSpPr/>
          <p:nvPr/>
        </p:nvSpPr>
        <p:spPr>
          <a:xfrm>
            <a:off x="598940" y="4125107"/>
            <a:ext cx="7339694" cy="1384995"/>
          </a:xfrm>
          <a:prstGeom prst="rect">
            <a:avLst/>
          </a:prstGeom>
        </p:spPr>
        <p:txBody>
          <a:bodyPr wrap="square">
            <a:spAutoFit/>
          </a:bodyPr>
          <a:lstStyle/>
          <a:p>
            <a:pPr>
              <a:spcBef>
                <a:spcPts val="600"/>
              </a:spcBef>
            </a:pPr>
            <a:r>
              <a:rPr lang="en-US" b="1" dirty="0"/>
              <a:t>Hardness</a:t>
            </a:r>
            <a:r>
              <a:rPr lang="en-US" sz="2000" b="1" dirty="0"/>
              <a:t>: </a:t>
            </a:r>
          </a:p>
          <a:p>
            <a:pPr marL="285750" indent="-285750">
              <a:spcBef>
                <a:spcPts val="600"/>
              </a:spcBef>
              <a:buFont typeface="Arial" charset="0"/>
              <a:buChar char="•"/>
            </a:pPr>
            <a:r>
              <a:rPr lang="en-US" dirty="0">
                <a:solidFill>
                  <a:schemeClr val="tx2"/>
                </a:solidFill>
              </a:rPr>
              <a:t>When valuations are </a:t>
            </a:r>
            <a:r>
              <a:rPr lang="en-US" dirty="0" err="1">
                <a:solidFill>
                  <a:schemeClr val="tx2"/>
                </a:solidFill>
              </a:rPr>
              <a:t>i.i.d</a:t>
            </a:r>
            <a:r>
              <a:rPr lang="en-US" dirty="0">
                <a:solidFill>
                  <a:schemeClr val="tx2"/>
                </a:solidFill>
              </a:rPr>
              <a:t>. finding optimal prices is strongly NP-Hard [</a:t>
            </a:r>
            <a:r>
              <a:rPr lang="nb-NO" dirty="0">
                <a:solidFill>
                  <a:schemeClr val="tx2"/>
                </a:solidFill>
              </a:rPr>
              <a:t>Chen et al. (2018)</a:t>
            </a:r>
            <a:r>
              <a:rPr lang="en-US" dirty="0">
                <a:solidFill>
                  <a:schemeClr val="tx2"/>
                </a:solidFill>
              </a:rPr>
              <a:t>].</a:t>
            </a:r>
          </a:p>
          <a:p>
            <a:pPr marL="285750" indent="-285750">
              <a:spcBef>
                <a:spcPts val="600"/>
              </a:spcBef>
              <a:buFont typeface="Arial" charset="0"/>
              <a:buChar char="•"/>
            </a:pPr>
            <a:r>
              <a:rPr lang="en-US" dirty="0">
                <a:solidFill>
                  <a:schemeClr val="tx2"/>
                </a:solidFill>
              </a:rPr>
              <a:t>For general valuations the pricing problem is </a:t>
            </a:r>
            <a:r>
              <a:rPr lang="en-US" dirty="0" err="1">
                <a:solidFill>
                  <a:schemeClr val="tx2"/>
                </a:solidFill>
              </a:rPr>
              <a:t>inapproximable</a:t>
            </a:r>
            <a:r>
              <a:rPr lang="en-US" b="1" dirty="0">
                <a:solidFill>
                  <a:schemeClr val="tx2"/>
                </a:solidFill>
              </a:rPr>
              <a:t>.</a:t>
            </a:r>
            <a:endParaRPr lang="en-US" dirty="0">
              <a:solidFill>
                <a:schemeClr val="tx2"/>
              </a:solidFill>
            </a:endParaRPr>
          </a:p>
        </p:txBody>
      </p:sp>
      <p:sp>
        <p:nvSpPr>
          <p:cNvPr id="3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38" name="Rectangle 37">
            <a:extLst>
              <a:ext uri="{FF2B5EF4-FFF2-40B4-BE49-F238E27FC236}">
                <a16:creationId xmlns:a16="http://schemas.microsoft.com/office/drawing/2014/main" id="{7AA1FAC1-627D-486B-A617-7F0ACFFFB10A}"/>
              </a:ext>
            </a:extLst>
          </p:cNvPr>
          <p:cNvSpPr/>
          <p:nvPr/>
        </p:nvSpPr>
        <p:spPr>
          <a:xfrm>
            <a:off x="566307" y="2915637"/>
            <a:ext cx="7339694" cy="723275"/>
          </a:xfrm>
          <a:prstGeom prst="rect">
            <a:avLst/>
          </a:prstGeom>
        </p:spPr>
        <p:txBody>
          <a:bodyPr wrap="square">
            <a:spAutoFit/>
          </a:bodyPr>
          <a:lstStyle/>
          <a:p>
            <a:pPr>
              <a:spcBef>
                <a:spcPts val="600"/>
              </a:spcBef>
            </a:pPr>
            <a:r>
              <a:rPr lang="en-US" b="1" dirty="0">
                <a:solidFill>
                  <a:schemeClr val="accent6">
                    <a:lumMod val="75000"/>
                  </a:schemeClr>
                </a:solidFill>
              </a:rPr>
              <a:t>MIP</a:t>
            </a:r>
            <a:endParaRPr lang="en-US" sz="2000" b="1" dirty="0">
              <a:solidFill>
                <a:schemeClr val="accent6">
                  <a:lumMod val="75000"/>
                </a:schemeClr>
              </a:solidFill>
            </a:endParaRPr>
          </a:p>
          <a:p>
            <a:pPr>
              <a:spcBef>
                <a:spcPts val="600"/>
              </a:spcBef>
            </a:pPr>
            <a:r>
              <a:rPr lang="en-US" dirty="0">
                <a:solidFill>
                  <a:schemeClr val="tx2"/>
                </a:solidFill>
              </a:rPr>
              <a:t>When N is large the problem can be formulated as MIP and solved.</a:t>
            </a:r>
          </a:p>
        </p:txBody>
      </p:sp>
    </p:spTree>
    <p:extLst>
      <p:ext uri="{BB962C8B-B14F-4D97-AF65-F5344CB8AC3E}">
        <p14:creationId xmlns:p14="http://schemas.microsoft.com/office/powerpoint/2010/main" val="4991756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Simulation Results</a:t>
            </a:r>
          </a:p>
        </p:txBody>
      </p:sp>
      <p:sp>
        <p:nvSpPr>
          <p:cNvPr id="11" name="Rectangle 10">
            <a:extLst>
              <a:ext uri="{FF2B5EF4-FFF2-40B4-BE49-F238E27FC236}">
                <a16:creationId xmlns:a16="http://schemas.microsoft.com/office/drawing/2014/main" id="{1650CD21-8731-4344-9437-18ED34F1BA30}"/>
              </a:ext>
            </a:extLst>
          </p:cNvPr>
          <p:cNvSpPr/>
          <p:nvPr/>
        </p:nvSpPr>
        <p:spPr>
          <a:xfrm>
            <a:off x="598940" y="4935486"/>
            <a:ext cx="7961897" cy="1288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clrChange>
              <a:clrFrom>
                <a:srgbClr val="FFFFFF"/>
              </a:clrFrom>
              <a:clrTo>
                <a:srgbClr val="FFFFFF">
                  <a:alpha val="0"/>
                </a:srgbClr>
              </a:clrTo>
            </a:clrChange>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1359053" y="2037867"/>
            <a:ext cx="3037122" cy="2502983"/>
          </a:xfrm>
          <a:prstGeom prst="rect">
            <a:avLst/>
          </a:prstGeom>
        </p:spPr>
      </p:pic>
      <p:sp>
        <p:nvSpPr>
          <p:cNvPr id="17" name="TextBox 16"/>
          <p:cNvSpPr txBox="1"/>
          <p:nvPr/>
        </p:nvSpPr>
        <p:spPr>
          <a:xfrm>
            <a:off x="1287383" y="4455019"/>
            <a:ext cx="1398668" cy="307777"/>
          </a:xfrm>
          <a:prstGeom prst="rect">
            <a:avLst/>
          </a:prstGeom>
          <a:noFill/>
        </p:spPr>
        <p:txBody>
          <a:bodyPr wrap="square" rtlCol="0">
            <a:spAutoFit/>
          </a:bodyPr>
          <a:lstStyle/>
          <a:p>
            <a:r>
              <a:rPr lang="en-US" sz="1400" dirty="0">
                <a:solidFill>
                  <a:schemeClr val="tx2"/>
                </a:solidFill>
                <a:ea typeface="Cambria Math" charset="0"/>
                <a:cs typeface="Cambria Math" charset="0"/>
              </a:rPr>
              <a:t>Risk-Neutral</a:t>
            </a:r>
          </a:p>
        </p:txBody>
      </p:sp>
      <mc:AlternateContent xmlns:mc="http://schemas.openxmlformats.org/markup-compatibility/2006" xmlns:a14="http://schemas.microsoft.com/office/drawing/2010/main">
        <mc:Choice Requires="a14">
          <p:sp>
            <p:nvSpPr>
              <p:cNvPr id="18" name="TextBox 17"/>
              <p:cNvSpPr txBox="1"/>
              <p:nvPr/>
            </p:nvSpPr>
            <p:spPr>
              <a:xfrm rot="16200000">
                <a:off x="526781" y="3123388"/>
                <a:ext cx="1279382" cy="406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6200000">
                <a:off x="526781" y="3123388"/>
                <a:ext cx="1279382" cy="406010"/>
              </a:xfrm>
              <a:prstGeom prst="rect">
                <a:avLst/>
              </a:prstGeom>
              <a:blipFill rotWithShape="0">
                <a:blip r:embed="rId4"/>
                <a:stretch>
                  <a:fillRect/>
                </a:stretch>
              </a:blipFill>
            </p:spPr>
            <p:txBody>
              <a:bodyPr/>
              <a:lstStyle/>
              <a:p>
                <a:r>
                  <a:rPr lang="en-US">
                    <a:noFill/>
                  </a:rPr>
                  <a:t> </a:t>
                </a:r>
              </a:p>
            </p:txBody>
          </p:sp>
        </mc:Fallback>
      </mc:AlternateContent>
      <p:sp>
        <p:nvSpPr>
          <p:cNvPr id="23" name="TextBox 22"/>
          <p:cNvSpPr txBox="1"/>
          <p:nvPr/>
        </p:nvSpPr>
        <p:spPr>
          <a:xfrm>
            <a:off x="3244922" y="3786495"/>
            <a:ext cx="1278565" cy="349241"/>
          </a:xfrm>
          <a:prstGeom prst="rect">
            <a:avLst/>
          </a:prstGeom>
          <a:noFill/>
        </p:spPr>
        <p:txBody>
          <a:bodyPr wrap="square" rtlCol="0">
            <a:spAutoFit/>
          </a:bodyPr>
          <a:lstStyle/>
          <a:p>
            <a:r>
              <a:rPr lang="en-US" sz="1400" dirty="0">
                <a:solidFill>
                  <a:sysClr val="windowText" lastClr="000000"/>
                </a:solidFill>
                <a:ea typeface="Cambria Math" charset="0"/>
                <a:cs typeface="Cambria Math" charset="0"/>
              </a:rPr>
              <a:t>DP</a:t>
            </a:r>
          </a:p>
        </p:txBody>
      </p:sp>
      <p:sp>
        <p:nvSpPr>
          <p:cNvPr id="24" name="TextBox 23"/>
          <p:cNvSpPr txBox="1"/>
          <p:nvPr/>
        </p:nvSpPr>
        <p:spPr>
          <a:xfrm rot="18519499">
            <a:off x="2757542" y="3193310"/>
            <a:ext cx="799304" cy="338342"/>
          </a:xfrm>
          <a:prstGeom prst="rect">
            <a:avLst/>
          </a:prstGeom>
          <a:noFill/>
        </p:spPr>
        <p:txBody>
          <a:bodyPr wrap="square" rtlCol="0">
            <a:spAutoFit/>
          </a:bodyPr>
          <a:lstStyle/>
          <a:p>
            <a:r>
              <a:rPr lang="en-US" sz="1400" dirty="0">
                <a:solidFill>
                  <a:sysClr val="windowText" lastClr="000000"/>
                </a:solidFill>
                <a:ea typeface="Cambria Math" charset="0"/>
                <a:cs typeface="Cambria Math" charset="0"/>
              </a:rPr>
              <a:t>OPQ</a:t>
            </a:r>
          </a:p>
        </p:txBody>
      </p:sp>
      <p:sp>
        <p:nvSpPr>
          <p:cNvPr id="3" name="Rectangle 2"/>
          <p:cNvSpPr/>
          <p:nvPr/>
        </p:nvSpPr>
        <p:spPr>
          <a:xfrm>
            <a:off x="1735867" y="1740957"/>
            <a:ext cx="2283061" cy="338554"/>
          </a:xfrm>
          <a:prstGeom prst="rect">
            <a:avLst/>
          </a:prstGeom>
        </p:spPr>
        <p:txBody>
          <a:bodyPr wrap="none">
            <a:spAutoFit/>
          </a:bodyPr>
          <a:lstStyle/>
          <a:p>
            <a:r>
              <a:rPr lang="en-US" sz="1600" dirty="0">
                <a:solidFill>
                  <a:schemeClr val="tx2"/>
                </a:solidFill>
              </a:rPr>
              <a:t>N=2, F </a:t>
            </a:r>
            <a:r>
              <a:rPr lang="en-US" sz="1600" dirty="0" err="1">
                <a:solidFill>
                  <a:schemeClr val="tx2"/>
                </a:solidFill>
              </a:rPr>
              <a:t>i.i.d</a:t>
            </a:r>
            <a:r>
              <a:rPr lang="en-US" sz="1600" dirty="0">
                <a:solidFill>
                  <a:schemeClr val="tx2"/>
                </a:solidFill>
              </a:rPr>
              <a:t>. Triangular </a:t>
            </a:r>
          </a:p>
        </p:txBody>
      </p:sp>
      <p:grpSp>
        <p:nvGrpSpPr>
          <p:cNvPr id="4" name="Group 3"/>
          <p:cNvGrpSpPr/>
          <p:nvPr/>
        </p:nvGrpSpPr>
        <p:grpSpPr>
          <a:xfrm>
            <a:off x="4642734" y="1746517"/>
            <a:ext cx="3630434" cy="2808989"/>
            <a:chOff x="4992666" y="3275195"/>
            <a:chExt cx="3280522" cy="2433852"/>
          </a:xfrm>
        </p:grpSpPr>
        <p:pic>
          <p:nvPicPr>
            <p:cNvPr id="25" name="Picture 24"/>
            <p:cNvPicPr>
              <a:picLocks noChangeAspect="1"/>
            </p:cNvPicPr>
            <p:nvPr/>
          </p:nvPicPr>
          <p:blipFill>
            <a:blip r:embed="rId5" cstate="print">
              <a:clrChange>
                <a:clrFrom>
                  <a:srgbClr val="FFFFFF"/>
                </a:clrFrom>
                <a:clrTo>
                  <a:srgbClr val="FFFFFF">
                    <a:alpha val="0"/>
                  </a:srgbClr>
                </a:clrTo>
              </a:clrChange>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5300568" y="3541329"/>
              <a:ext cx="2818448" cy="2167718"/>
            </a:xfrm>
            <a:prstGeom prst="rect">
              <a:avLst/>
            </a:prstGeom>
          </p:spPr>
        </p:pic>
        <mc:AlternateContent xmlns:mc="http://schemas.openxmlformats.org/markup-compatibility/2006" xmlns:a14="http://schemas.microsoft.com/office/drawing/2010/main">
          <mc:Choice Requires="a14">
            <p:sp>
              <p:nvSpPr>
                <p:cNvPr id="27" name="TextBox 26"/>
                <p:cNvSpPr txBox="1"/>
                <p:nvPr/>
              </p:nvSpPr>
              <p:spPr>
                <a:xfrm rot="16200000">
                  <a:off x="4613588" y="4440522"/>
                  <a:ext cx="1127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rot="16200000">
                  <a:off x="4613588" y="4440522"/>
                  <a:ext cx="1127487" cy="369332"/>
                </a:xfrm>
                <a:prstGeom prst="rect">
                  <a:avLst/>
                </a:prstGeom>
                <a:blipFill rotWithShape="0">
                  <a:blip r:embed="rId6"/>
                  <a:stretch>
                    <a:fillRect/>
                  </a:stretch>
                </a:blipFill>
              </p:spPr>
              <p:txBody>
                <a:bodyPr/>
                <a:lstStyle/>
                <a:p>
                  <a:r>
                    <a:rPr lang="en-US">
                      <a:noFill/>
                    </a:rPr>
                    <a:t> </a:t>
                  </a:r>
                </a:p>
              </p:txBody>
            </p:sp>
          </mc:Fallback>
        </mc:AlternateContent>
        <p:sp>
          <p:nvSpPr>
            <p:cNvPr id="28" name="TextBox 27"/>
            <p:cNvSpPr txBox="1"/>
            <p:nvPr/>
          </p:nvSpPr>
          <p:spPr>
            <a:xfrm>
              <a:off x="7110124" y="5228400"/>
              <a:ext cx="1163064" cy="266674"/>
            </a:xfrm>
            <a:prstGeom prst="rect">
              <a:avLst/>
            </a:prstGeom>
            <a:noFill/>
          </p:spPr>
          <p:txBody>
            <a:bodyPr wrap="square" rtlCol="0">
              <a:spAutoFit/>
            </a:bodyPr>
            <a:lstStyle/>
            <a:p>
              <a:r>
                <a:rPr lang="en-US" sz="1400" dirty="0">
                  <a:solidFill>
                    <a:sysClr val="windowText" lastClr="000000"/>
                  </a:solidFill>
                  <a:ea typeface="Cambria Math" charset="0"/>
                  <a:cs typeface="Cambria Math" charset="0"/>
                </a:rPr>
                <a:t>DP = SP</a:t>
              </a:r>
            </a:p>
          </p:txBody>
        </p:sp>
        <p:sp>
          <p:nvSpPr>
            <p:cNvPr id="29" name="TextBox 28"/>
            <p:cNvSpPr txBox="1"/>
            <p:nvPr/>
          </p:nvSpPr>
          <p:spPr>
            <a:xfrm rot="18155455">
              <a:off x="6815081" y="4492651"/>
              <a:ext cx="704406" cy="307777"/>
            </a:xfrm>
            <a:prstGeom prst="rect">
              <a:avLst/>
            </a:prstGeom>
            <a:noFill/>
          </p:spPr>
          <p:txBody>
            <a:bodyPr wrap="square" rtlCol="0">
              <a:spAutoFit/>
            </a:bodyPr>
            <a:lstStyle/>
            <a:p>
              <a:r>
                <a:rPr lang="en-US" sz="1400" dirty="0">
                  <a:solidFill>
                    <a:sysClr val="windowText" lastClr="000000"/>
                  </a:solidFill>
                  <a:ea typeface="Cambria Math" charset="0"/>
                  <a:cs typeface="Cambria Math" charset="0"/>
                </a:rPr>
                <a:t>OPQ</a:t>
              </a:r>
            </a:p>
          </p:txBody>
        </p:sp>
        <p:sp>
          <p:nvSpPr>
            <p:cNvPr id="30" name="Rectangle 29"/>
            <p:cNvSpPr/>
            <p:nvPr/>
          </p:nvSpPr>
          <p:spPr>
            <a:xfrm>
              <a:off x="5887144" y="3275195"/>
              <a:ext cx="1792085" cy="293341"/>
            </a:xfrm>
            <a:prstGeom prst="rect">
              <a:avLst/>
            </a:prstGeom>
          </p:spPr>
          <p:txBody>
            <a:bodyPr wrap="none">
              <a:spAutoFit/>
            </a:bodyPr>
            <a:lstStyle/>
            <a:p>
              <a:r>
                <a:rPr lang="en-US" sz="1600" dirty="0">
                  <a:solidFill>
                    <a:schemeClr val="tx2"/>
                  </a:solidFill>
                </a:rPr>
                <a:t>N=2, F </a:t>
              </a:r>
              <a:r>
                <a:rPr lang="en-US" sz="1600" dirty="0" err="1">
                  <a:solidFill>
                    <a:schemeClr val="tx2"/>
                  </a:solidFill>
                </a:rPr>
                <a:t>i.i.d</a:t>
              </a:r>
              <a:r>
                <a:rPr lang="en-US" sz="1600" dirty="0">
                  <a:solidFill>
                    <a:schemeClr val="tx2"/>
                  </a:solidFill>
                </a:rPr>
                <a:t>. Normal</a:t>
              </a:r>
            </a:p>
          </p:txBody>
        </p:sp>
      </p:grpSp>
      <p:sp>
        <p:nvSpPr>
          <p:cNvPr id="20" name="Content Placeholder 10">
            <a:extLst>
              <a:ext uri="{FF2B5EF4-FFF2-40B4-BE49-F238E27FC236}">
                <a16:creationId xmlns:a16="http://schemas.microsoft.com/office/drawing/2014/main" id="{C99561DE-9AF1-4988-BE70-2BEBDF136BB7}"/>
              </a:ext>
            </a:extLst>
          </p:cNvPr>
          <p:cNvSpPr txBox="1">
            <a:spLocks/>
          </p:cNvSpPr>
          <p:nvPr/>
        </p:nvSpPr>
        <p:spPr>
          <a:xfrm>
            <a:off x="719164" y="5040178"/>
            <a:ext cx="8291943" cy="1248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Blip>
                <a:blip r:embed="rId7"/>
              </a:buBlip>
            </a:pPr>
            <a:r>
              <a:rPr lang="en-US" sz="1800" dirty="0"/>
              <a:t>As percentage of pessimistic customers increases so does OPQ</a:t>
            </a:r>
          </a:p>
          <a:p>
            <a:pPr marL="342900" lvl="1" indent="-342900">
              <a:spcBef>
                <a:spcPts val="1000"/>
              </a:spcBef>
              <a:buBlip>
                <a:blip r:embed="rId7"/>
              </a:buBlip>
            </a:pPr>
            <a:r>
              <a:rPr lang="en-US" sz="1800" dirty="0"/>
              <a:t>OPQ and DP are generally incomparable</a:t>
            </a:r>
          </a:p>
          <a:p>
            <a:pPr marL="342900" lvl="1" indent="-342900">
              <a:spcBef>
                <a:spcPts val="1000"/>
              </a:spcBef>
              <a:buBlip>
                <a:blip r:embed="rId7"/>
              </a:buBlip>
            </a:pPr>
            <a:r>
              <a:rPr lang="en-US" sz="1800" dirty="0"/>
              <a:t>OPQ can extract additional revenue even when DP = SP</a:t>
            </a:r>
          </a:p>
          <a:p>
            <a:pPr marL="0" indent="0">
              <a:lnSpc>
                <a:spcPct val="110000"/>
              </a:lnSpc>
              <a:buNone/>
            </a:pPr>
            <a:endParaRPr lang="en-US" sz="1800" i="1" dirty="0"/>
          </a:p>
          <a:p>
            <a:pPr marL="0" indent="0">
              <a:lnSpc>
                <a:spcPct val="100000"/>
              </a:lnSpc>
              <a:spcBef>
                <a:spcPts val="600"/>
              </a:spcBef>
              <a:buFont typeface="Arial" panose="020B0604020202020204" pitchFamily="34" charset="0"/>
              <a:buNone/>
            </a:pPr>
            <a:endParaRPr lang="en-US" sz="1800" dirty="0"/>
          </a:p>
        </p:txBody>
      </p:sp>
      <p:sp>
        <p:nvSpPr>
          <p:cNvPr id="34" name="TextBox 33"/>
          <p:cNvSpPr txBox="1"/>
          <p:nvPr/>
        </p:nvSpPr>
        <p:spPr>
          <a:xfrm>
            <a:off x="3561238" y="4083405"/>
            <a:ext cx="1278565" cy="307777"/>
          </a:xfrm>
          <a:prstGeom prst="rect">
            <a:avLst/>
          </a:prstGeom>
          <a:noFill/>
        </p:spPr>
        <p:txBody>
          <a:bodyPr wrap="square" rtlCol="0">
            <a:spAutoFit/>
          </a:bodyPr>
          <a:lstStyle/>
          <a:p>
            <a:r>
              <a:rPr lang="en-US" sz="1400" dirty="0">
                <a:solidFill>
                  <a:sysClr val="windowText" lastClr="000000"/>
                </a:solidFill>
                <a:ea typeface="Cambria Math" charset="0"/>
                <a:cs typeface="Cambria Math" charset="0"/>
              </a:rPr>
              <a:t>SP</a:t>
            </a:r>
          </a:p>
        </p:txBody>
      </p:sp>
      <p:sp>
        <p:nvSpPr>
          <p:cNvPr id="3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36" name="TextBox 35"/>
          <p:cNvSpPr txBox="1"/>
          <p:nvPr/>
        </p:nvSpPr>
        <p:spPr>
          <a:xfrm>
            <a:off x="3487094" y="4465787"/>
            <a:ext cx="1564366" cy="307777"/>
          </a:xfrm>
          <a:prstGeom prst="rect">
            <a:avLst/>
          </a:prstGeom>
          <a:noFill/>
        </p:spPr>
        <p:txBody>
          <a:bodyPr wrap="square" rtlCol="0">
            <a:spAutoFit/>
          </a:bodyPr>
          <a:lstStyle/>
          <a:p>
            <a:r>
              <a:rPr lang="en-US" sz="1400" dirty="0">
                <a:solidFill>
                  <a:schemeClr val="tx2"/>
                </a:solidFill>
                <a:ea typeface="Cambria Math" charset="0"/>
                <a:cs typeface="Cambria Math" charset="0"/>
              </a:rPr>
              <a:t>Pessimistic</a:t>
            </a:r>
          </a:p>
        </p:txBody>
      </p:sp>
      <p:sp>
        <p:nvSpPr>
          <p:cNvPr id="37" name="TextBox 36"/>
          <p:cNvSpPr txBox="1"/>
          <p:nvPr/>
        </p:nvSpPr>
        <p:spPr>
          <a:xfrm>
            <a:off x="2791928" y="4441900"/>
            <a:ext cx="436542" cy="400110"/>
          </a:xfrm>
          <a:prstGeom prst="rect">
            <a:avLst/>
          </a:prstGeom>
          <a:noFill/>
        </p:spPr>
        <p:txBody>
          <a:bodyPr wrap="square" rtlCol="0">
            <a:spAutoFit/>
          </a:bodyPr>
          <a:lstStyle/>
          <a:p>
            <a:r>
              <a:rPr lang="en-US" sz="2000" dirty="0">
                <a:solidFill>
                  <a:schemeClr val="tx2"/>
                </a:solidFill>
                <a:ea typeface="Cambria Math" charset="0"/>
                <a:cs typeface="Cambria Math" charset="0"/>
              </a:rPr>
              <a:t>α</a:t>
            </a:r>
          </a:p>
        </p:txBody>
      </p:sp>
      <p:sp>
        <p:nvSpPr>
          <p:cNvPr id="38" name="TextBox 37"/>
          <p:cNvSpPr txBox="1"/>
          <p:nvPr/>
        </p:nvSpPr>
        <p:spPr>
          <a:xfrm>
            <a:off x="5014798" y="4483876"/>
            <a:ext cx="1398668" cy="307777"/>
          </a:xfrm>
          <a:prstGeom prst="rect">
            <a:avLst/>
          </a:prstGeom>
          <a:noFill/>
        </p:spPr>
        <p:txBody>
          <a:bodyPr wrap="square" rtlCol="0">
            <a:spAutoFit/>
          </a:bodyPr>
          <a:lstStyle/>
          <a:p>
            <a:r>
              <a:rPr lang="en-US" sz="1400" dirty="0">
                <a:solidFill>
                  <a:schemeClr val="tx2"/>
                </a:solidFill>
                <a:ea typeface="Cambria Math" charset="0"/>
                <a:cs typeface="Cambria Math" charset="0"/>
              </a:rPr>
              <a:t>Risk-Neutral</a:t>
            </a:r>
          </a:p>
        </p:txBody>
      </p:sp>
      <p:sp>
        <p:nvSpPr>
          <p:cNvPr id="39" name="TextBox 38"/>
          <p:cNvSpPr txBox="1"/>
          <p:nvPr/>
        </p:nvSpPr>
        <p:spPr>
          <a:xfrm>
            <a:off x="7214509" y="4494644"/>
            <a:ext cx="1564366" cy="307777"/>
          </a:xfrm>
          <a:prstGeom prst="rect">
            <a:avLst/>
          </a:prstGeom>
          <a:noFill/>
        </p:spPr>
        <p:txBody>
          <a:bodyPr wrap="square" rtlCol="0">
            <a:spAutoFit/>
          </a:bodyPr>
          <a:lstStyle/>
          <a:p>
            <a:r>
              <a:rPr lang="en-US" sz="1400" dirty="0">
                <a:solidFill>
                  <a:schemeClr val="tx2"/>
                </a:solidFill>
                <a:ea typeface="Cambria Math" charset="0"/>
                <a:cs typeface="Cambria Math" charset="0"/>
              </a:rPr>
              <a:t>Pessimistic</a:t>
            </a:r>
          </a:p>
        </p:txBody>
      </p:sp>
      <p:sp>
        <p:nvSpPr>
          <p:cNvPr id="40" name="TextBox 39"/>
          <p:cNvSpPr txBox="1"/>
          <p:nvPr/>
        </p:nvSpPr>
        <p:spPr>
          <a:xfrm>
            <a:off x="6519343" y="4470757"/>
            <a:ext cx="436542" cy="400110"/>
          </a:xfrm>
          <a:prstGeom prst="rect">
            <a:avLst/>
          </a:prstGeom>
          <a:noFill/>
        </p:spPr>
        <p:txBody>
          <a:bodyPr wrap="square" rtlCol="0">
            <a:spAutoFit/>
          </a:bodyPr>
          <a:lstStyle/>
          <a:p>
            <a:r>
              <a:rPr lang="en-US" sz="2000" dirty="0">
                <a:solidFill>
                  <a:schemeClr val="tx2"/>
                </a:solidFill>
                <a:ea typeface="Cambria Math" charset="0"/>
                <a:cs typeface="Cambria Math" charset="0"/>
              </a:rPr>
              <a:t>α</a:t>
            </a:r>
          </a:p>
        </p:txBody>
      </p:sp>
    </p:spTree>
    <p:extLst>
      <p:ext uri="{BB962C8B-B14F-4D97-AF65-F5344CB8AC3E}">
        <p14:creationId xmlns:p14="http://schemas.microsoft.com/office/powerpoint/2010/main" val="160506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547" y="2020711"/>
            <a:ext cx="3453339" cy="2452668"/>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383" y="2020711"/>
            <a:ext cx="3330470" cy="2402545"/>
          </a:xfrm>
          <a:prstGeom prst="rect">
            <a:avLst/>
          </a:prstGeom>
        </p:spPr>
      </p:pic>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Simulation Results</a:t>
            </a:r>
          </a:p>
        </p:txBody>
      </p:sp>
      <p:sp>
        <p:nvSpPr>
          <p:cNvPr id="11" name="Rectangle 10">
            <a:extLst>
              <a:ext uri="{FF2B5EF4-FFF2-40B4-BE49-F238E27FC236}">
                <a16:creationId xmlns:a16="http://schemas.microsoft.com/office/drawing/2014/main" id="{1650CD21-8731-4344-9437-18ED34F1BA30}"/>
              </a:ext>
            </a:extLst>
          </p:cNvPr>
          <p:cNvSpPr/>
          <p:nvPr/>
        </p:nvSpPr>
        <p:spPr>
          <a:xfrm>
            <a:off x="598940" y="4935486"/>
            <a:ext cx="7961897" cy="1288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287383" y="4455019"/>
            <a:ext cx="1398668" cy="307777"/>
          </a:xfrm>
          <a:prstGeom prst="rect">
            <a:avLst/>
          </a:prstGeom>
          <a:noFill/>
        </p:spPr>
        <p:txBody>
          <a:bodyPr wrap="square" rtlCol="0">
            <a:spAutoFit/>
          </a:bodyPr>
          <a:lstStyle/>
          <a:p>
            <a:r>
              <a:rPr lang="en-US" sz="1400" dirty="0">
                <a:solidFill>
                  <a:schemeClr val="tx2"/>
                </a:solidFill>
                <a:ea typeface="Cambria Math" charset="0"/>
                <a:cs typeface="Cambria Math" charset="0"/>
              </a:rPr>
              <a:t>Risk-Neutral</a:t>
            </a:r>
          </a:p>
        </p:txBody>
      </p:sp>
      <mc:AlternateContent xmlns:mc="http://schemas.openxmlformats.org/markup-compatibility/2006" xmlns:a14="http://schemas.microsoft.com/office/drawing/2010/main">
        <mc:Choice Requires="a14">
          <p:sp>
            <p:nvSpPr>
              <p:cNvPr id="18" name="TextBox 17"/>
              <p:cNvSpPr txBox="1"/>
              <p:nvPr/>
            </p:nvSpPr>
            <p:spPr>
              <a:xfrm rot="16200000">
                <a:off x="526781" y="3123388"/>
                <a:ext cx="1279382" cy="406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6200000">
                <a:off x="526781" y="3123388"/>
                <a:ext cx="1279382" cy="406010"/>
              </a:xfrm>
              <a:prstGeom prst="rect">
                <a:avLst/>
              </a:prstGeom>
              <a:blipFill rotWithShape="0">
                <a:blip r:embed="rId5"/>
                <a:stretch>
                  <a:fillRect/>
                </a:stretch>
              </a:blipFill>
            </p:spPr>
            <p:txBody>
              <a:bodyPr/>
              <a:lstStyle/>
              <a:p>
                <a:r>
                  <a:rPr lang="en-US">
                    <a:noFill/>
                  </a:rPr>
                  <a:t> </a:t>
                </a:r>
              </a:p>
            </p:txBody>
          </p:sp>
        </mc:Fallback>
      </mc:AlternateContent>
      <p:sp>
        <p:nvSpPr>
          <p:cNvPr id="3" name="Rectangle 2"/>
          <p:cNvSpPr/>
          <p:nvPr/>
        </p:nvSpPr>
        <p:spPr>
          <a:xfrm>
            <a:off x="1735867" y="1740957"/>
            <a:ext cx="2283061" cy="338554"/>
          </a:xfrm>
          <a:prstGeom prst="rect">
            <a:avLst/>
          </a:prstGeom>
        </p:spPr>
        <p:txBody>
          <a:bodyPr wrap="none">
            <a:spAutoFit/>
          </a:bodyPr>
          <a:lstStyle/>
          <a:p>
            <a:r>
              <a:rPr lang="en-US" sz="1600" dirty="0">
                <a:solidFill>
                  <a:schemeClr val="tx2"/>
                </a:solidFill>
              </a:rPr>
              <a:t>N=3, F </a:t>
            </a:r>
            <a:r>
              <a:rPr lang="en-US" sz="1600" dirty="0" err="1">
                <a:solidFill>
                  <a:schemeClr val="tx2"/>
                </a:solidFill>
              </a:rPr>
              <a:t>i.i.d</a:t>
            </a:r>
            <a:r>
              <a:rPr lang="en-US" sz="1600" dirty="0">
                <a:solidFill>
                  <a:schemeClr val="tx2"/>
                </a:solidFill>
              </a:rPr>
              <a:t>. Triangular </a:t>
            </a:r>
          </a:p>
        </p:txBody>
      </p:sp>
      <p:grpSp>
        <p:nvGrpSpPr>
          <p:cNvPr id="4" name="Group 3"/>
          <p:cNvGrpSpPr/>
          <p:nvPr/>
        </p:nvGrpSpPr>
        <p:grpSpPr>
          <a:xfrm>
            <a:off x="4642734" y="1746517"/>
            <a:ext cx="2973121" cy="2208706"/>
            <a:chOff x="4992666" y="3275195"/>
            <a:chExt cx="2686563" cy="1913736"/>
          </a:xfrm>
        </p:grpSpPr>
        <mc:AlternateContent xmlns:mc="http://schemas.openxmlformats.org/markup-compatibility/2006" xmlns:a14="http://schemas.microsoft.com/office/drawing/2010/main">
          <mc:Choice Requires="a14">
            <p:sp>
              <p:nvSpPr>
                <p:cNvPr id="27" name="TextBox 26"/>
                <p:cNvSpPr txBox="1"/>
                <p:nvPr/>
              </p:nvSpPr>
              <p:spPr>
                <a:xfrm rot="16200000">
                  <a:off x="4613588" y="4440522"/>
                  <a:ext cx="1127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rot="16200000">
                  <a:off x="4613588" y="4440522"/>
                  <a:ext cx="1127487" cy="369332"/>
                </a:xfrm>
                <a:prstGeom prst="rect">
                  <a:avLst/>
                </a:prstGeom>
                <a:blipFill rotWithShape="0">
                  <a:blip r:embed="rId6"/>
                  <a:stretch>
                    <a:fillRect/>
                  </a:stretch>
                </a:blipFill>
              </p:spPr>
              <p:txBody>
                <a:bodyPr/>
                <a:lstStyle/>
                <a:p>
                  <a:r>
                    <a:rPr lang="en-US">
                      <a:noFill/>
                    </a:rPr>
                    <a:t> </a:t>
                  </a:r>
                </a:p>
              </p:txBody>
            </p:sp>
          </mc:Fallback>
        </mc:AlternateContent>
        <p:sp>
          <p:nvSpPr>
            <p:cNvPr id="30" name="Rectangle 29"/>
            <p:cNvSpPr/>
            <p:nvPr/>
          </p:nvSpPr>
          <p:spPr>
            <a:xfrm>
              <a:off x="5887144" y="3275195"/>
              <a:ext cx="1792085" cy="293341"/>
            </a:xfrm>
            <a:prstGeom prst="rect">
              <a:avLst/>
            </a:prstGeom>
          </p:spPr>
          <p:txBody>
            <a:bodyPr wrap="none">
              <a:spAutoFit/>
            </a:bodyPr>
            <a:lstStyle/>
            <a:p>
              <a:r>
                <a:rPr lang="en-US" sz="1600" dirty="0">
                  <a:solidFill>
                    <a:schemeClr val="tx2"/>
                  </a:solidFill>
                </a:rPr>
                <a:t>N=3, F </a:t>
              </a:r>
              <a:r>
                <a:rPr lang="en-US" sz="1600" dirty="0" err="1">
                  <a:solidFill>
                    <a:schemeClr val="tx2"/>
                  </a:solidFill>
                </a:rPr>
                <a:t>i.i.d</a:t>
              </a:r>
              <a:r>
                <a:rPr lang="en-US" sz="1600" dirty="0">
                  <a:solidFill>
                    <a:schemeClr val="tx2"/>
                  </a:solidFill>
                </a:rPr>
                <a:t>. Normal</a:t>
              </a:r>
            </a:p>
          </p:txBody>
        </p:sp>
      </p:grpSp>
      <p:sp>
        <p:nvSpPr>
          <p:cNvPr id="3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36" name="TextBox 35"/>
          <p:cNvSpPr txBox="1"/>
          <p:nvPr/>
        </p:nvSpPr>
        <p:spPr>
          <a:xfrm>
            <a:off x="3487094" y="4465787"/>
            <a:ext cx="1564366" cy="307777"/>
          </a:xfrm>
          <a:prstGeom prst="rect">
            <a:avLst/>
          </a:prstGeom>
          <a:noFill/>
        </p:spPr>
        <p:txBody>
          <a:bodyPr wrap="square" rtlCol="0">
            <a:spAutoFit/>
          </a:bodyPr>
          <a:lstStyle/>
          <a:p>
            <a:r>
              <a:rPr lang="en-US" sz="1400" dirty="0">
                <a:solidFill>
                  <a:schemeClr val="tx2"/>
                </a:solidFill>
                <a:ea typeface="Cambria Math" charset="0"/>
                <a:cs typeface="Cambria Math" charset="0"/>
              </a:rPr>
              <a:t>Pessimistic</a:t>
            </a:r>
          </a:p>
        </p:txBody>
      </p:sp>
      <p:sp>
        <p:nvSpPr>
          <p:cNvPr id="37" name="TextBox 36"/>
          <p:cNvSpPr txBox="1"/>
          <p:nvPr/>
        </p:nvSpPr>
        <p:spPr>
          <a:xfrm>
            <a:off x="2791928" y="4441900"/>
            <a:ext cx="436542" cy="400110"/>
          </a:xfrm>
          <a:prstGeom prst="rect">
            <a:avLst/>
          </a:prstGeom>
          <a:noFill/>
        </p:spPr>
        <p:txBody>
          <a:bodyPr wrap="square" rtlCol="0">
            <a:spAutoFit/>
          </a:bodyPr>
          <a:lstStyle/>
          <a:p>
            <a:r>
              <a:rPr lang="en-US" sz="2000" dirty="0">
                <a:solidFill>
                  <a:schemeClr val="tx2"/>
                </a:solidFill>
                <a:ea typeface="Cambria Math" charset="0"/>
                <a:cs typeface="Cambria Math" charset="0"/>
              </a:rPr>
              <a:t>α</a:t>
            </a:r>
          </a:p>
        </p:txBody>
      </p:sp>
      <p:sp>
        <p:nvSpPr>
          <p:cNvPr id="38" name="TextBox 37"/>
          <p:cNvSpPr txBox="1"/>
          <p:nvPr/>
        </p:nvSpPr>
        <p:spPr>
          <a:xfrm>
            <a:off x="5014798" y="4483876"/>
            <a:ext cx="1398668" cy="307777"/>
          </a:xfrm>
          <a:prstGeom prst="rect">
            <a:avLst/>
          </a:prstGeom>
          <a:noFill/>
        </p:spPr>
        <p:txBody>
          <a:bodyPr wrap="square" rtlCol="0">
            <a:spAutoFit/>
          </a:bodyPr>
          <a:lstStyle/>
          <a:p>
            <a:r>
              <a:rPr lang="en-US" sz="1400" dirty="0">
                <a:solidFill>
                  <a:schemeClr val="tx2"/>
                </a:solidFill>
                <a:ea typeface="Cambria Math" charset="0"/>
                <a:cs typeface="Cambria Math" charset="0"/>
              </a:rPr>
              <a:t>Risk-Neutral</a:t>
            </a:r>
          </a:p>
        </p:txBody>
      </p:sp>
      <p:sp>
        <p:nvSpPr>
          <p:cNvPr id="39" name="TextBox 38"/>
          <p:cNvSpPr txBox="1"/>
          <p:nvPr/>
        </p:nvSpPr>
        <p:spPr>
          <a:xfrm>
            <a:off x="7214509" y="4494644"/>
            <a:ext cx="1564366" cy="307777"/>
          </a:xfrm>
          <a:prstGeom prst="rect">
            <a:avLst/>
          </a:prstGeom>
          <a:noFill/>
        </p:spPr>
        <p:txBody>
          <a:bodyPr wrap="square" rtlCol="0">
            <a:spAutoFit/>
          </a:bodyPr>
          <a:lstStyle/>
          <a:p>
            <a:r>
              <a:rPr lang="en-US" sz="1400" dirty="0">
                <a:solidFill>
                  <a:schemeClr val="tx2"/>
                </a:solidFill>
                <a:ea typeface="Cambria Math" charset="0"/>
                <a:cs typeface="Cambria Math" charset="0"/>
              </a:rPr>
              <a:t>Pessimistic</a:t>
            </a:r>
          </a:p>
        </p:txBody>
      </p:sp>
      <p:sp>
        <p:nvSpPr>
          <p:cNvPr id="40" name="TextBox 39"/>
          <p:cNvSpPr txBox="1"/>
          <p:nvPr/>
        </p:nvSpPr>
        <p:spPr>
          <a:xfrm>
            <a:off x="6519343" y="4470757"/>
            <a:ext cx="436542" cy="400110"/>
          </a:xfrm>
          <a:prstGeom prst="rect">
            <a:avLst/>
          </a:prstGeom>
          <a:noFill/>
        </p:spPr>
        <p:txBody>
          <a:bodyPr wrap="square" rtlCol="0">
            <a:spAutoFit/>
          </a:bodyPr>
          <a:lstStyle/>
          <a:p>
            <a:r>
              <a:rPr lang="en-US" sz="2000" dirty="0">
                <a:solidFill>
                  <a:schemeClr val="tx2"/>
                </a:solidFill>
                <a:ea typeface="Cambria Math" charset="0"/>
                <a:cs typeface="Cambria Math" charset="0"/>
              </a:rPr>
              <a:t>α</a:t>
            </a:r>
          </a:p>
        </p:txBody>
      </p:sp>
      <p:sp>
        <p:nvSpPr>
          <p:cNvPr id="31" name="TextBox 30"/>
          <p:cNvSpPr txBox="1"/>
          <p:nvPr/>
        </p:nvSpPr>
        <p:spPr>
          <a:xfrm>
            <a:off x="2195457" y="3907009"/>
            <a:ext cx="1278565" cy="307777"/>
          </a:xfrm>
          <a:prstGeom prst="rect">
            <a:avLst/>
          </a:prstGeom>
          <a:noFill/>
        </p:spPr>
        <p:txBody>
          <a:bodyPr wrap="square" rtlCol="0">
            <a:spAutoFit/>
          </a:bodyPr>
          <a:lstStyle/>
          <a:p>
            <a:r>
              <a:rPr lang="en-US" sz="1400" b="1" dirty="0">
                <a:ea typeface="Cambria Math" charset="0"/>
                <a:cs typeface="Cambria Math" charset="0"/>
              </a:rPr>
              <a:t>DP = </a:t>
            </a:r>
            <a:r>
              <a:rPr lang="en-US" sz="1400" b="1" dirty="0">
                <a:solidFill>
                  <a:srgbClr val="00B050"/>
                </a:solidFill>
                <a:ea typeface="Cambria Math" charset="0"/>
                <a:cs typeface="Cambria Math" charset="0"/>
              </a:rPr>
              <a:t>SP</a:t>
            </a:r>
          </a:p>
        </p:txBody>
      </p:sp>
      <p:sp>
        <p:nvSpPr>
          <p:cNvPr id="32" name="TextBox 31"/>
          <p:cNvSpPr txBox="1"/>
          <p:nvPr/>
        </p:nvSpPr>
        <p:spPr>
          <a:xfrm rot="17313516">
            <a:off x="3229882" y="3170395"/>
            <a:ext cx="1362693" cy="307777"/>
          </a:xfrm>
          <a:prstGeom prst="rect">
            <a:avLst/>
          </a:prstGeom>
          <a:noFill/>
        </p:spPr>
        <p:txBody>
          <a:bodyPr wrap="square" rtlCol="0">
            <a:spAutoFit/>
          </a:bodyPr>
          <a:lstStyle/>
          <a:p>
            <a:r>
              <a:rPr lang="en-US" sz="1400" b="1" dirty="0">
                <a:solidFill>
                  <a:sysClr val="windowText" lastClr="000000"/>
                </a:solidFill>
                <a:ea typeface="Cambria Math" charset="0"/>
                <a:cs typeface="Cambria Math" charset="0"/>
              </a:rPr>
              <a:t>OPQ = </a:t>
            </a:r>
            <a:r>
              <a:rPr lang="en-US" sz="1400" b="1" dirty="0">
                <a:solidFill>
                  <a:schemeClr val="tx1">
                    <a:lumMod val="60000"/>
                    <a:lumOff val="40000"/>
                  </a:schemeClr>
                </a:solidFill>
                <a:ea typeface="Cambria Math" charset="0"/>
                <a:cs typeface="Cambria Math" charset="0"/>
              </a:rPr>
              <a:t>1OPQ</a:t>
            </a:r>
          </a:p>
        </p:txBody>
      </p:sp>
      <p:sp>
        <p:nvSpPr>
          <p:cNvPr id="41" name="TextBox 40"/>
          <p:cNvSpPr txBox="1"/>
          <p:nvPr/>
        </p:nvSpPr>
        <p:spPr>
          <a:xfrm rot="17123234">
            <a:off x="7656895" y="2500063"/>
            <a:ext cx="749806" cy="307777"/>
          </a:xfrm>
          <a:prstGeom prst="rect">
            <a:avLst/>
          </a:prstGeom>
          <a:noFill/>
        </p:spPr>
        <p:txBody>
          <a:bodyPr wrap="square" rtlCol="0">
            <a:spAutoFit/>
          </a:bodyPr>
          <a:lstStyle/>
          <a:p>
            <a:r>
              <a:rPr lang="en-US" sz="1400" b="1" dirty="0">
                <a:solidFill>
                  <a:sysClr val="windowText" lastClr="000000"/>
                </a:solidFill>
                <a:ea typeface="Cambria Math" charset="0"/>
                <a:cs typeface="Cambria Math" charset="0"/>
              </a:rPr>
              <a:t>OPQ</a:t>
            </a:r>
          </a:p>
        </p:txBody>
      </p:sp>
      <p:sp>
        <p:nvSpPr>
          <p:cNvPr id="42" name="TextBox 41"/>
          <p:cNvSpPr txBox="1"/>
          <p:nvPr/>
        </p:nvSpPr>
        <p:spPr>
          <a:xfrm>
            <a:off x="6223402" y="3896472"/>
            <a:ext cx="1178576" cy="307777"/>
          </a:xfrm>
          <a:prstGeom prst="rect">
            <a:avLst/>
          </a:prstGeom>
          <a:noFill/>
        </p:spPr>
        <p:txBody>
          <a:bodyPr wrap="square" rtlCol="0">
            <a:spAutoFit/>
          </a:bodyPr>
          <a:lstStyle/>
          <a:p>
            <a:r>
              <a:rPr lang="en-US" sz="1400" b="1" dirty="0">
                <a:ea typeface="Cambria Math" charset="0"/>
                <a:cs typeface="Cambria Math" charset="0"/>
              </a:rPr>
              <a:t>DP = </a:t>
            </a:r>
            <a:r>
              <a:rPr lang="en-US" sz="1400" b="1" dirty="0">
                <a:solidFill>
                  <a:srgbClr val="00B050"/>
                </a:solidFill>
                <a:ea typeface="Cambria Math" charset="0"/>
                <a:cs typeface="Cambria Math" charset="0"/>
              </a:rPr>
              <a:t>SP</a:t>
            </a:r>
          </a:p>
        </p:txBody>
      </p:sp>
      <p:sp>
        <p:nvSpPr>
          <p:cNvPr id="43" name="TextBox 42"/>
          <p:cNvSpPr txBox="1"/>
          <p:nvPr/>
        </p:nvSpPr>
        <p:spPr>
          <a:xfrm rot="17123234">
            <a:off x="7869639" y="3171139"/>
            <a:ext cx="749806" cy="307777"/>
          </a:xfrm>
          <a:prstGeom prst="rect">
            <a:avLst/>
          </a:prstGeom>
          <a:noFill/>
        </p:spPr>
        <p:txBody>
          <a:bodyPr wrap="square" rtlCol="0">
            <a:spAutoFit/>
          </a:bodyPr>
          <a:lstStyle/>
          <a:p>
            <a:r>
              <a:rPr lang="en-US" sz="1400" b="1" dirty="0">
                <a:solidFill>
                  <a:schemeClr val="tx1">
                    <a:lumMod val="60000"/>
                    <a:lumOff val="40000"/>
                  </a:schemeClr>
                </a:solidFill>
                <a:ea typeface="Cambria Math" charset="0"/>
                <a:cs typeface="Cambria Math" charset="0"/>
              </a:rPr>
              <a:t>1OPQ</a:t>
            </a:r>
          </a:p>
        </p:txBody>
      </p:sp>
      <p:sp>
        <p:nvSpPr>
          <p:cNvPr id="44" name="Content Placeholder 10">
            <a:extLst>
              <a:ext uri="{FF2B5EF4-FFF2-40B4-BE49-F238E27FC236}">
                <a16:creationId xmlns:a16="http://schemas.microsoft.com/office/drawing/2014/main" id="{C99561DE-9AF1-4988-BE70-2BEBDF136BB7}"/>
              </a:ext>
            </a:extLst>
          </p:cNvPr>
          <p:cNvSpPr txBox="1">
            <a:spLocks/>
          </p:cNvSpPr>
          <p:nvPr/>
        </p:nvSpPr>
        <p:spPr>
          <a:xfrm>
            <a:off x="800575" y="4994688"/>
            <a:ext cx="8291943" cy="1248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Blip>
                <a:blip r:embed="rId7"/>
              </a:buBlip>
            </a:pPr>
            <a:r>
              <a:rPr lang="en-US" sz="1800" dirty="0"/>
              <a:t>One opaque product (1OPQ) can capture much of the revenue.</a:t>
            </a:r>
          </a:p>
          <a:p>
            <a:pPr marL="342900" lvl="1" indent="-342900">
              <a:lnSpc>
                <a:spcPct val="150000"/>
              </a:lnSpc>
              <a:spcBef>
                <a:spcPts val="1000"/>
              </a:spcBef>
              <a:buBlip>
                <a:blip r:embed="rId7"/>
              </a:buBlip>
            </a:pPr>
            <a:r>
              <a:rPr lang="en-US" sz="1800" dirty="0"/>
              <a:t>But not all the revenue!</a:t>
            </a:r>
            <a:endParaRPr lang="en-US" sz="1800" i="1" dirty="0"/>
          </a:p>
          <a:p>
            <a:pPr marL="0" indent="0">
              <a:lnSpc>
                <a:spcPct val="100000"/>
              </a:lnSpc>
              <a:spcBef>
                <a:spcPts val="600"/>
              </a:spcBef>
              <a:buFont typeface="Arial" panose="020B0604020202020204" pitchFamily="34" charset="0"/>
              <a:buNone/>
            </a:pPr>
            <a:endParaRPr lang="en-US" sz="1800" dirty="0"/>
          </a:p>
        </p:txBody>
      </p:sp>
    </p:spTree>
    <p:extLst>
      <p:ext uri="{BB962C8B-B14F-4D97-AF65-F5344CB8AC3E}">
        <p14:creationId xmlns:p14="http://schemas.microsoft.com/office/powerpoint/2010/main" val="58668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410" y="2080635"/>
            <a:ext cx="3401323" cy="2567968"/>
          </a:xfrm>
          <a:prstGeom prst="rect">
            <a:avLst/>
          </a:prstGeom>
        </p:spPr>
      </p:pic>
      <p:sp>
        <p:nvSpPr>
          <p:cNvPr id="2" name="Title 1">
            <a:extLst>
              <a:ext uri="{FF2B5EF4-FFF2-40B4-BE49-F238E27FC236}">
                <a16:creationId xmlns:a16="http://schemas.microsoft.com/office/drawing/2014/main" id="{394989C2-1B4D-43BD-A540-A6CCD523307F}"/>
              </a:ext>
            </a:extLst>
          </p:cNvPr>
          <p:cNvSpPr>
            <a:spLocks noGrp="1"/>
          </p:cNvSpPr>
          <p:nvPr>
            <p:ph type="title"/>
          </p:nvPr>
        </p:nvSpPr>
        <p:spPr>
          <a:xfrm>
            <a:off x="598940" y="365126"/>
            <a:ext cx="7946121" cy="1325563"/>
          </a:xfrm>
        </p:spPr>
        <p:txBody>
          <a:bodyPr>
            <a:normAutofit/>
          </a:bodyPr>
          <a:lstStyle/>
          <a:p>
            <a:r>
              <a:rPr lang="en-US" sz="3600" spc="-200" dirty="0"/>
              <a:t>Simulation Results</a:t>
            </a:r>
          </a:p>
        </p:txBody>
      </p:sp>
      <p:sp>
        <p:nvSpPr>
          <p:cNvPr id="11" name="Rectangle 10">
            <a:extLst>
              <a:ext uri="{FF2B5EF4-FFF2-40B4-BE49-F238E27FC236}">
                <a16:creationId xmlns:a16="http://schemas.microsoft.com/office/drawing/2014/main" id="{1650CD21-8731-4344-9437-18ED34F1BA30}"/>
              </a:ext>
            </a:extLst>
          </p:cNvPr>
          <p:cNvSpPr/>
          <p:nvPr/>
        </p:nvSpPr>
        <p:spPr>
          <a:xfrm>
            <a:off x="598940" y="4935486"/>
            <a:ext cx="7961897" cy="12880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rot="16200000">
                <a:off x="526781" y="3123388"/>
                <a:ext cx="1279382" cy="4060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rot="16200000">
                <a:off x="526781" y="3123388"/>
                <a:ext cx="1279382" cy="406010"/>
              </a:xfrm>
              <a:prstGeom prst="rect">
                <a:avLst/>
              </a:prstGeom>
              <a:blipFill rotWithShape="0">
                <a:blip r:embed="rId4"/>
                <a:stretch>
                  <a:fillRect/>
                </a:stretch>
              </a:blipFill>
            </p:spPr>
            <p:txBody>
              <a:bodyPr/>
              <a:lstStyle/>
              <a:p>
                <a:r>
                  <a:rPr lang="en-US">
                    <a:noFill/>
                  </a:rPr>
                  <a:t> </a:t>
                </a:r>
              </a:p>
            </p:txBody>
          </p:sp>
        </mc:Fallback>
      </mc:AlternateContent>
      <p:sp>
        <p:nvSpPr>
          <p:cNvPr id="3" name="Rectangle 2"/>
          <p:cNvSpPr/>
          <p:nvPr/>
        </p:nvSpPr>
        <p:spPr>
          <a:xfrm>
            <a:off x="1735867" y="1740957"/>
            <a:ext cx="2765565" cy="584775"/>
          </a:xfrm>
          <a:prstGeom prst="rect">
            <a:avLst/>
          </a:prstGeom>
        </p:spPr>
        <p:txBody>
          <a:bodyPr wrap="none">
            <a:spAutoFit/>
          </a:bodyPr>
          <a:lstStyle/>
          <a:p>
            <a:r>
              <a:rPr lang="en-US" sz="1600" dirty="0">
                <a:solidFill>
                  <a:schemeClr val="tx2"/>
                </a:solidFill>
              </a:rPr>
              <a:t>N=3, F </a:t>
            </a:r>
            <a:r>
              <a:rPr lang="en-US" sz="1600" dirty="0" err="1">
                <a:solidFill>
                  <a:schemeClr val="tx2"/>
                </a:solidFill>
              </a:rPr>
              <a:t>i.i.d</a:t>
            </a:r>
            <a:r>
              <a:rPr lang="en-US" sz="1600" dirty="0">
                <a:solidFill>
                  <a:schemeClr val="tx2"/>
                </a:solidFill>
              </a:rPr>
              <a:t>. Triangular, </a:t>
            </a:r>
            <a:r>
              <a:rPr lang="en-US" sz="1600" dirty="0">
                <a:solidFill>
                  <a:schemeClr val="tx2"/>
                </a:solidFill>
                <a:ea typeface="Cambria Math" charset="0"/>
                <a:cs typeface="Cambria Math" charset="0"/>
              </a:rPr>
              <a:t>α = 1</a:t>
            </a:r>
          </a:p>
          <a:p>
            <a:r>
              <a:rPr lang="en-US" sz="1600" dirty="0">
                <a:solidFill>
                  <a:schemeClr val="tx2"/>
                </a:solidFill>
              </a:rPr>
              <a:t> </a:t>
            </a:r>
          </a:p>
        </p:txBody>
      </p:sp>
      <p:grpSp>
        <p:nvGrpSpPr>
          <p:cNvPr id="4" name="Group 3"/>
          <p:cNvGrpSpPr/>
          <p:nvPr/>
        </p:nvGrpSpPr>
        <p:grpSpPr>
          <a:xfrm>
            <a:off x="4642734" y="1746522"/>
            <a:ext cx="3514936" cy="2208709"/>
            <a:chOff x="4992666" y="3275195"/>
            <a:chExt cx="3176156" cy="1913736"/>
          </a:xfrm>
        </p:grpSpPr>
        <mc:AlternateContent xmlns:mc="http://schemas.openxmlformats.org/markup-compatibility/2006" xmlns:a14="http://schemas.microsoft.com/office/drawing/2010/main">
          <mc:Choice Requires="a14">
            <p:sp>
              <p:nvSpPr>
                <p:cNvPr id="27" name="TextBox 26"/>
                <p:cNvSpPr txBox="1"/>
                <p:nvPr/>
              </p:nvSpPr>
              <p:spPr>
                <a:xfrm rot="16200000">
                  <a:off x="4613588" y="4440522"/>
                  <a:ext cx="11274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tx2"/>
                            </a:solidFill>
                            <a:latin typeface="Cambria Math" charset="0"/>
                          </a:rPr>
                          <m:t>Revenue</m:t>
                        </m:r>
                      </m:oMath>
                    </m:oMathPara>
                  </a14:m>
                  <a:endParaRPr lang="en-US" dirty="0">
                    <a:solidFill>
                      <a:schemeClr val="tx2"/>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rot="16200000">
                  <a:off x="4613588" y="4440522"/>
                  <a:ext cx="1127487" cy="369332"/>
                </a:xfrm>
                <a:prstGeom prst="rect">
                  <a:avLst/>
                </a:prstGeom>
                <a:blipFill rotWithShape="0">
                  <a:blip r:embed="rId5"/>
                  <a:stretch>
                    <a:fillRect/>
                  </a:stretch>
                </a:blipFill>
              </p:spPr>
              <p:txBody>
                <a:bodyPr/>
                <a:lstStyle/>
                <a:p>
                  <a:r>
                    <a:rPr lang="en-US">
                      <a:noFill/>
                    </a:rPr>
                    <a:t> </a:t>
                  </a:r>
                </a:p>
              </p:txBody>
            </p:sp>
          </mc:Fallback>
        </mc:AlternateContent>
        <p:sp>
          <p:nvSpPr>
            <p:cNvPr id="30" name="Rectangle 29"/>
            <p:cNvSpPr/>
            <p:nvPr/>
          </p:nvSpPr>
          <p:spPr>
            <a:xfrm>
              <a:off x="5887144" y="3275195"/>
              <a:ext cx="2281678" cy="506678"/>
            </a:xfrm>
            <a:prstGeom prst="rect">
              <a:avLst/>
            </a:prstGeom>
          </p:spPr>
          <p:txBody>
            <a:bodyPr wrap="none">
              <a:spAutoFit/>
            </a:bodyPr>
            <a:lstStyle/>
            <a:p>
              <a:r>
                <a:rPr lang="en-US" sz="1600" dirty="0">
                  <a:solidFill>
                    <a:schemeClr val="tx2"/>
                  </a:solidFill>
                </a:rPr>
                <a:t>N=3, F </a:t>
              </a:r>
              <a:r>
                <a:rPr lang="en-US" sz="1600" dirty="0" err="1">
                  <a:solidFill>
                    <a:schemeClr val="tx2"/>
                  </a:solidFill>
                </a:rPr>
                <a:t>i.i.d</a:t>
              </a:r>
              <a:r>
                <a:rPr lang="en-US" sz="1600" dirty="0">
                  <a:solidFill>
                    <a:schemeClr val="tx2"/>
                  </a:solidFill>
                </a:rPr>
                <a:t>. Normal, </a:t>
              </a:r>
              <a:r>
                <a:rPr lang="en-US" sz="1600" dirty="0">
                  <a:solidFill>
                    <a:schemeClr val="tx2"/>
                  </a:solidFill>
                  <a:ea typeface="Cambria Math" charset="0"/>
                  <a:cs typeface="Cambria Math" charset="0"/>
                </a:rPr>
                <a:t>α = 1</a:t>
              </a:r>
            </a:p>
            <a:p>
              <a:endParaRPr lang="en-US" sz="1600" dirty="0">
                <a:solidFill>
                  <a:schemeClr val="tx2"/>
                </a:solidFill>
              </a:endParaRPr>
            </a:p>
          </p:txBody>
        </p:sp>
      </p:grpSp>
      <p:sp>
        <p:nvSpPr>
          <p:cNvPr id="3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
        <p:nvSpPr>
          <p:cNvPr id="44" name="TextBox 43"/>
          <p:cNvSpPr txBox="1"/>
          <p:nvPr/>
        </p:nvSpPr>
        <p:spPr>
          <a:xfrm rot="19026994">
            <a:off x="2212365" y="3358280"/>
            <a:ext cx="908697" cy="338554"/>
          </a:xfrm>
          <a:prstGeom prst="rect">
            <a:avLst/>
          </a:prstGeom>
          <a:noFill/>
        </p:spPr>
        <p:txBody>
          <a:bodyPr wrap="square" rtlCol="0">
            <a:spAutoFit/>
          </a:bodyPr>
          <a:lstStyle/>
          <a:p>
            <a:r>
              <a:rPr lang="en-US" sz="1600" dirty="0">
                <a:solidFill>
                  <a:srgbClr val="FFC000"/>
                </a:solidFill>
                <a:latin typeface="Cambria Math" charset="0"/>
                <a:ea typeface="Cambria Math" charset="0"/>
                <a:cs typeface="Cambria Math" charset="0"/>
              </a:rPr>
              <a:t>SP</a:t>
            </a:r>
          </a:p>
        </p:txBody>
      </p:sp>
      <p:sp>
        <p:nvSpPr>
          <p:cNvPr id="45" name="TextBox 44"/>
          <p:cNvSpPr txBox="1"/>
          <p:nvPr/>
        </p:nvSpPr>
        <p:spPr>
          <a:xfrm rot="19407573">
            <a:off x="2529918" y="2584071"/>
            <a:ext cx="990010" cy="338554"/>
          </a:xfrm>
          <a:prstGeom prst="rect">
            <a:avLst/>
          </a:prstGeom>
          <a:noFill/>
        </p:spPr>
        <p:txBody>
          <a:bodyPr wrap="square" rtlCol="0">
            <a:spAutoFit/>
          </a:bodyPr>
          <a:lstStyle/>
          <a:p>
            <a:r>
              <a:rPr lang="en-US" sz="1600" dirty="0">
                <a:solidFill>
                  <a:srgbClr val="00B050"/>
                </a:solidFill>
                <a:latin typeface="Cambria Math" charset="0"/>
                <a:ea typeface="Cambria Math" charset="0"/>
                <a:cs typeface="Cambria Math" charset="0"/>
              </a:rPr>
              <a:t>DP</a:t>
            </a:r>
          </a:p>
        </p:txBody>
      </p:sp>
      <p:sp>
        <p:nvSpPr>
          <p:cNvPr id="46" name="TextBox 45"/>
          <p:cNvSpPr txBox="1"/>
          <p:nvPr/>
        </p:nvSpPr>
        <p:spPr>
          <a:xfrm rot="19257662">
            <a:off x="2049897" y="2393131"/>
            <a:ext cx="1305107" cy="338554"/>
          </a:xfrm>
          <a:prstGeom prst="rect">
            <a:avLst/>
          </a:prstGeom>
          <a:noFill/>
        </p:spPr>
        <p:txBody>
          <a:bodyPr wrap="square" rtlCol="0">
            <a:spAutoFit/>
          </a:bodyPr>
          <a:lstStyle/>
          <a:p>
            <a:r>
              <a:rPr lang="en-US" sz="1600" dirty="0">
                <a:solidFill>
                  <a:srgbClr val="002060"/>
                </a:solidFill>
                <a:latin typeface="Cambria Math" charset="0"/>
                <a:ea typeface="Cambria Math" charset="0"/>
                <a:cs typeface="Cambria Math" charset="0"/>
              </a:rPr>
              <a:t>OPQ</a:t>
            </a:r>
          </a:p>
        </p:txBody>
      </p:sp>
      <p:sp>
        <p:nvSpPr>
          <p:cNvPr id="47" name="TextBox 46"/>
          <p:cNvSpPr txBox="1"/>
          <p:nvPr/>
        </p:nvSpPr>
        <p:spPr>
          <a:xfrm>
            <a:off x="2500547" y="4556568"/>
            <a:ext cx="1564366" cy="369332"/>
          </a:xfrm>
          <a:prstGeom prst="rect">
            <a:avLst/>
          </a:prstGeom>
          <a:noFill/>
        </p:spPr>
        <p:txBody>
          <a:bodyPr wrap="square" rtlCol="0">
            <a:spAutoFit/>
          </a:bodyPr>
          <a:lstStyle/>
          <a:p>
            <a:r>
              <a:rPr lang="en-US" dirty="0">
                <a:solidFill>
                  <a:schemeClr val="tx2"/>
                </a:solidFill>
                <a:ea typeface="Cambria Math" charset="0"/>
                <a:cs typeface="Cambria Math" charset="0"/>
              </a:rPr>
              <a:t>Variance</a:t>
            </a:r>
          </a:p>
        </p:txBody>
      </p:sp>
      <p:pic>
        <p:nvPicPr>
          <p:cNvPr id="48" name="Picture 4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457" y="2052213"/>
            <a:ext cx="3542840" cy="2636532"/>
          </a:xfrm>
          <a:prstGeom prst="rect">
            <a:avLst/>
          </a:prstGeom>
        </p:spPr>
      </p:pic>
      <p:sp>
        <p:nvSpPr>
          <p:cNvPr id="49" name="TextBox 48"/>
          <p:cNvSpPr txBox="1"/>
          <p:nvPr/>
        </p:nvSpPr>
        <p:spPr>
          <a:xfrm rot="19026994">
            <a:off x="7645935" y="2874237"/>
            <a:ext cx="589803" cy="338554"/>
          </a:xfrm>
          <a:prstGeom prst="rect">
            <a:avLst/>
          </a:prstGeom>
          <a:noFill/>
        </p:spPr>
        <p:txBody>
          <a:bodyPr wrap="square" rtlCol="0">
            <a:spAutoFit/>
          </a:bodyPr>
          <a:lstStyle/>
          <a:p>
            <a:r>
              <a:rPr lang="en-US" sz="1600" dirty="0">
                <a:solidFill>
                  <a:srgbClr val="FFC000"/>
                </a:solidFill>
                <a:latin typeface="Cambria Math" charset="0"/>
                <a:ea typeface="Cambria Math" charset="0"/>
                <a:cs typeface="Cambria Math" charset="0"/>
              </a:rPr>
              <a:t>SP</a:t>
            </a:r>
          </a:p>
        </p:txBody>
      </p:sp>
      <p:sp>
        <p:nvSpPr>
          <p:cNvPr id="50" name="TextBox 49"/>
          <p:cNvSpPr txBox="1"/>
          <p:nvPr/>
        </p:nvSpPr>
        <p:spPr>
          <a:xfrm rot="19407573">
            <a:off x="6042384" y="3831553"/>
            <a:ext cx="642582" cy="338554"/>
          </a:xfrm>
          <a:prstGeom prst="rect">
            <a:avLst/>
          </a:prstGeom>
          <a:noFill/>
        </p:spPr>
        <p:txBody>
          <a:bodyPr wrap="square" rtlCol="0">
            <a:spAutoFit/>
          </a:bodyPr>
          <a:lstStyle/>
          <a:p>
            <a:r>
              <a:rPr lang="en-US" sz="1600" dirty="0">
                <a:solidFill>
                  <a:srgbClr val="00B050"/>
                </a:solidFill>
                <a:latin typeface="Cambria Math" charset="0"/>
                <a:ea typeface="Cambria Math" charset="0"/>
                <a:cs typeface="Cambria Math" charset="0"/>
              </a:rPr>
              <a:t>DP</a:t>
            </a:r>
          </a:p>
        </p:txBody>
      </p:sp>
      <p:sp>
        <p:nvSpPr>
          <p:cNvPr id="51" name="TextBox 50"/>
          <p:cNvSpPr txBox="1"/>
          <p:nvPr/>
        </p:nvSpPr>
        <p:spPr>
          <a:xfrm rot="19417040">
            <a:off x="6218953" y="2991802"/>
            <a:ext cx="847101" cy="338554"/>
          </a:xfrm>
          <a:prstGeom prst="rect">
            <a:avLst/>
          </a:prstGeom>
          <a:noFill/>
        </p:spPr>
        <p:txBody>
          <a:bodyPr wrap="square" rtlCol="0">
            <a:spAutoFit/>
          </a:bodyPr>
          <a:lstStyle/>
          <a:p>
            <a:r>
              <a:rPr lang="en-US" sz="1600" dirty="0">
                <a:solidFill>
                  <a:srgbClr val="002060"/>
                </a:solidFill>
                <a:latin typeface="Cambria Math" charset="0"/>
                <a:ea typeface="Cambria Math" charset="0"/>
                <a:cs typeface="Cambria Math" charset="0"/>
              </a:rPr>
              <a:t>OPQ</a:t>
            </a:r>
          </a:p>
        </p:txBody>
      </p:sp>
      <p:sp>
        <p:nvSpPr>
          <p:cNvPr id="52" name="TextBox 51"/>
          <p:cNvSpPr txBox="1"/>
          <p:nvPr/>
        </p:nvSpPr>
        <p:spPr>
          <a:xfrm>
            <a:off x="6232635" y="4571986"/>
            <a:ext cx="1564366" cy="369332"/>
          </a:xfrm>
          <a:prstGeom prst="rect">
            <a:avLst/>
          </a:prstGeom>
          <a:noFill/>
        </p:spPr>
        <p:txBody>
          <a:bodyPr wrap="square" rtlCol="0">
            <a:spAutoFit/>
          </a:bodyPr>
          <a:lstStyle/>
          <a:p>
            <a:r>
              <a:rPr lang="en-US" dirty="0">
                <a:solidFill>
                  <a:schemeClr val="tx2"/>
                </a:solidFill>
                <a:ea typeface="Cambria Math" charset="0"/>
                <a:cs typeface="Cambria Math" charset="0"/>
              </a:rPr>
              <a:t>Variance</a:t>
            </a:r>
          </a:p>
        </p:txBody>
      </p:sp>
      <p:sp>
        <p:nvSpPr>
          <p:cNvPr id="53" name="Content Placeholder 10">
            <a:extLst>
              <a:ext uri="{FF2B5EF4-FFF2-40B4-BE49-F238E27FC236}">
                <a16:creationId xmlns:a16="http://schemas.microsoft.com/office/drawing/2014/main" id="{C99561DE-9AF1-4988-BE70-2BEBDF136BB7}"/>
              </a:ext>
            </a:extLst>
          </p:cNvPr>
          <p:cNvSpPr txBox="1">
            <a:spLocks/>
          </p:cNvSpPr>
          <p:nvPr/>
        </p:nvSpPr>
        <p:spPr>
          <a:xfrm>
            <a:off x="771106" y="5028423"/>
            <a:ext cx="8291943" cy="12488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Blip>
                <a:blip r:embed="rId7"/>
              </a:buBlip>
            </a:pPr>
            <a:r>
              <a:rPr lang="en-US" sz="1800" dirty="0"/>
              <a:t>Revenue tends to increase as the variance increases</a:t>
            </a:r>
          </a:p>
          <a:p>
            <a:pPr marL="342900" lvl="1" indent="-342900">
              <a:lnSpc>
                <a:spcPct val="150000"/>
              </a:lnSpc>
              <a:spcBef>
                <a:spcPts val="1000"/>
              </a:spcBef>
              <a:buBlip>
                <a:blip r:embed="rId7"/>
              </a:buBlip>
            </a:pPr>
            <a:r>
              <a:rPr lang="en-US" sz="1800" dirty="0"/>
              <a:t>Relative gap between pricing strategies remain constant.</a:t>
            </a:r>
            <a:endParaRPr lang="en-US" sz="1800" i="1" dirty="0"/>
          </a:p>
          <a:p>
            <a:pPr marL="0" indent="0">
              <a:lnSpc>
                <a:spcPct val="100000"/>
              </a:lnSpc>
              <a:spcBef>
                <a:spcPts val="600"/>
              </a:spcBef>
              <a:buFont typeface="Arial" panose="020B0604020202020204" pitchFamily="34" charset="0"/>
              <a:buNone/>
            </a:pPr>
            <a:endParaRPr lang="en-US" sz="1800" dirty="0"/>
          </a:p>
        </p:txBody>
      </p:sp>
    </p:spTree>
    <p:extLst>
      <p:ext uri="{BB962C8B-B14F-4D97-AF65-F5344CB8AC3E}">
        <p14:creationId xmlns:p14="http://schemas.microsoft.com/office/powerpoint/2010/main" val="167753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p:txBody>
          <a:bodyPr>
            <a:normAutofit/>
          </a:bodyPr>
          <a:lstStyle/>
          <a:p>
            <a:r>
              <a:rPr lang="en-US" sz="3600" dirty="0"/>
              <a:t>Thank you</a:t>
            </a:r>
          </a:p>
        </p:txBody>
      </p:sp>
      <p:sp>
        <p:nvSpPr>
          <p:cNvPr id="3" name="Text Placeholder 2"/>
          <p:cNvSpPr>
            <a:spLocks noGrp="1"/>
          </p:cNvSpPr>
          <p:nvPr>
            <p:ph type="body" idx="1"/>
          </p:nvPr>
        </p:nvSpPr>
        <p:spPr>
          <a:xfrm>
            <a:off x="623888" y="2913799"/>
            <a:ext cx="7886700" cy="1186862"/>
          </a:xfrm>
        </p:spPr>
        <p:txBody>
          <a:bodyPr>
            <a:noAutofit/>
          </a:bodyPr>
          <a:lstStyle/>
          <a:p>
            <a:pPr marL="342900" indent="-342900">
              <a:buBlip>
                <a:blip r:embed="rId3"/>
              </a:buBlip>
            </a:pPr>
            <a:r>
              <a:rPr lang="en-US" sz="2000" dirty="0">
                <a:solidFill>
                  <a:schemeClr val="tx2"/>
                </a:solidFill>
              </a:rPr>
              <a:t>Questions and comments: </a:t>
            </a:r>
            <a:r>
              <a:rPr lang="en-US" sz="2000" b="1" dirty="0">
                <a:solidFill>
                  <a:schemeClr val="tx2"/>
                </a:solidFill>
              </a:rPr>
              <a:t>mh3461@columbia.edu</a:t>
            </a:r>
          </a:p>
          <a:p>
            <a:pPr marL="342900" indent="-342900">
              <a:buBlip>
                <a:blip r:embed="rId3"/>
              </a:buBlip>
            </a:pPr>
            <a:r>
              <a:rPr lang="en-US" sz="2000" dirty="0">
                <a:solidFill>
                  <a:schemeClr val="tx2"/>
                </a:solidFill>
              </a:rPr>
              <a:t>Works referenced are available at: </a:t>
            </a:r>
            <a:r>
              <a:rPr lang="en-US" sz="2000" b="1" dirty="0">
                <a:solidFill>
                  <a:schemeClr val="tx2"/>
                </a:solidFill>
              </a:rPr>
              <a:t>https://</a:t>
            </a:r>
            <a:r>
              <a:rPr lang="en-US" sz="2000" b="1" dirty="0" err="1">
                <a:solidFill>
                  <a:schemeClr val="tx2"/>
                </a:solidFill>
              </a:rPr>
              <a:t>mhamilton-pitt.github.io</a:t>
            </a:r>
            <a:r>
              <a:rPr lang="en-US" sz="2000" b="1" dirty="0">
                <a:solidFill>
                  <a:schemeClr val="tx2"/>
                </a:solidFill>
              </a:rPr>
              <a:t>/</a:t>
            </a:r>
          </a:p>
        </p:txBody>
      </p:sp>
      <p:sp>
        <p:nvSpPr>
          <p:cNvPr id="4" name="Footer Placeholder 3">
            <a:extLst>
              <a:ext uri="{FF2B5EF4-FFF2-40B4-BE49-F238E27FC236}">
                <a16:creationId xmlns:a16="http://schemas.microsoft.com/office/drawing/2014/main" id="{EB239366-BD23-1B4D-A06B-5C2615E77907}"/>
              </a:ext>
            </a:extLst>
          </p:cNvPr>
          <p:cNvSpPr>
            <a:spLocks noGrp="1"/>
          </p:cNvSpPr>
          <p:nvPr>
            <p:ph type="ftr" sz="quarter" idx="11"/>
          </p:nvPr>
        </p:nvSpPr>
        <p:spPr/>
        <p:txBody>
          <a:bodyPr/>
          <a:lstStyle/>
          <a:p>
            <a:r>
              <a:rPr lang="en-US"/>
              <a:t>The Power of Opaque Products in Pricing</a:t>
            </a:r>
            <a:endParaRPr lang="en-US" dirty="0"/>
          </a:p>
        </p:txBody>
      </p:sp>
    </p:spTree>
    <p:extLst>
      <p:ext uri="{BB962C8B-B14F-4D97-AF65-F5344CB8AC3E}">
        <p14:creationId xmlns:p14="http://schemas.microsoft.com/office/powerpoint/2010/main" val="255825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216" y="1815121"/>
            <a:ext cx="6230406" cy="3485541"/>
          </a:xfrm>
          <a:prstGeom prst="rect">
            <a:avLst/>
          </a:prstGeom>
        </p:spPr>
      </p:pic>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sp>
        <p:nvSpPr>
          <p:cNvPr id="16" name="Rectangle 15">
            <a:extLst>
              <a:ext uri="{FF2B5EF4-FFF2-40B4-BE49-F238E27FC236}">
                <a16:creationId xmlns:a16="http://schemas.microsoft.com/office/drawing/2014/main" id="{5EFD3925-63D5-44CD-A76F-8216D4588523}"/>
              </a:ext>
            </a:extLst>
          </p:cNvPr>
          <p:cNvSpPr/>
          <p:nvPr/>
        </p:nvSpPr>
        <p:spPr>
          <a:xfrm>
            <a:off x="1034808" y="1819279"/>
            <a:ext cx="6513143" cy="3481384"/>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a:extLst>
              <a:ext uri="{FF2B5EF4-FFF2-40B4-BE49-F238E27FC236}">
                <a16:creationId xmlns:a16="http://schemas.microsoft.com/office/drawing/2014/main" id="{55A6EA4C-AEE4-48FC-83AE-6722789EAFCA}"/>
              </a:ext>
            </a:extLst>
          </p:cNvPr>
          <p:cNvSpPr/>
          <p:nvPr/>
        </p:nvSpPr>
        <p:spPr>
          <a:xfrm>
            <a:off x="628650" y="5421647"/>
            <a:ext cx="7886700" cy="934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D1E0BD1-E18C-4209-80EF-78D0FB8A0376}"/>
              </a:ext>
            </a:extLst>
          </p:cNvPr>
          <p:cNvSpPr txBox="1"/>
          <p:nvPr/>
        </p:nvSpPr>
        <p:spPr>
          <a:xfrm>
            <a:off x="1405154" y="5648317"/>
            <a:ext cx="6383542" cy="707886"/>
          </a:xfrm>
          <a:prstGeom prst="rect">
            <a:avLst/>
          </a:prstGeom>
          <a:noFill/>
        </p:spPr>
        <p:txBody>
          <a:bodyPr wrap="square" rtlCol="0">
            <a:spAutoFit/>
          </a:bodyPr>
          <a:lstStyle/>
          <a:p>
            <a:r>
              <a:rPr lang="en-US" sz="2000" dirty="0">
                <a:solidFill>
                  <a:schemeClr val="tx2"/>
                </a:solidFill>
              </a:rPr>
              <a:t>Selecting eight possibilities is a 8-opaque product.</a:t>
            </a:r>
          </a:p>
          <a:p>
            <a:pPr algn="ctr"/>
            <a:endParaRPr lang="en-US" sz="2000" dirty="0">
              <a:solidFill>
                <a:schemeClr val="tx2"/>
              </a:solidFill>
            </a:endParaRPr>
          </a:p>
        </p:txBody>
      </p:sp>
      <p:sp>
        <p:nvSpPr>
          <p:cNvPr id="12"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955273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2287" y="1811821"/>
            <a:ext cx="6202810" cy="3488693"/>
          </a:xfrm>
          <a:prstGeom prst="rect">
            <a:avLst/>
          </a:prstGeom>
        </p:spPr>
      </p:pic>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sp>
        <p:nvSpPr>
          <p:cNvPr id="16" name="Rectangle 15">
            <a:extLst>
              <a:ext uri="{FF2B5EF4-FFF2-40B4-BE49-F238E27FC236}">
                <a16:creationId xmlns:a16="http://schemas.microsoft.com/office/drawing/2014/main" id="{5EFD3925-63D5-44CD-A76F-8216D4588523}"/>
              </a:ext>
            </a:extLst>
          </p:cNvPr>
          <p:cNvSpPr/>
          <p:nvPr/>
        </p:nvSpPr>
        <p:spPr>
          <a:xfrm>
            <a:off x="1034808" y="1819279"/>
            <a:ext cx="6513143" cy="3481384"/>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4" name="Group 13"/>
          <p:cNvGrpSpPr/>
          <p:nvPr/>
        </p:nvGrpSpPr>
        <p:grpSpPr>
          <a:xfrm>
            <a:off x="628650" y="5421647"/>
            <a:ext cx="7886700" cy="934556"/>
            <a:chOff x="391842" y="5421647"/>
            <a:chExt cx="7882364" cy="934556"/>
          </a:xfrm>
        </p:grpSpPr>
        <p:sp>
          <p:nvSpPr>
            <p:cNvPr id="15" name="Rectangle 14">
              <a:extLst>
                <a:ext uri="{FF2B5EF4-FFF2-40B4-BE49-F238E27FC236}">
                  <a16:creationId xmlns:a16="http://schemas.microsoft.com/office/drawing/2014/main" id="{55A6EA4C-AEE4-48FC-83AE-6722789EAFCA}"/>
                </a:ext>
              </a:extLst>
            </p:cNvPr>
            <p:cNvSpPr/>
            <p:nvPr/>
          </p:nvSpPr>
          <p:spPr>
            <a:xfrm>
              <a:off x="391842" y="5421647"/>
              <a:ext cx="7882364" cy="934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D1E0BD1-E18C-4209-80EF-78D0FB8A0376}"/>
                </a:ext>
              </a:extLst>
            </p:cNvPr>
            <p:cNvSpPr txBox="1"/>
            <p:nvPr/>
          </p:nvSpPr>
          <p:spPr>
            <a:xfrm>
              <a:off x="1167919" y="5648317"/>
              <a:ext cx="6380032" cy="400110"/>
            </a:xfrm>
            <a:prstGeom prst="rect">
              <a:avLst/>
            </a:prstGeom>
            <a:noFill/>
          </p:spPr>
          <p:txBody>
            <a:bodyPr wrap="square" rtlCol="0">
              <a:spAutoFit/>
            </a:bodyPr>
            <a:lstStyle/>
            <a:p>
              <a:pPr algn="ctr"/>
              <a:endParaRPr lang="en-US" sz="2000" dirty="0">
                <a:solidFill>
                  <a:schemeClr val="tx2"/>
                </a:solidFill>
              </a:endParaRPr>
            </a:p>
          </p:txBody>
        </p:sp>
      </p:grpSp>
      <p:sp>
        <p:nvSpPr>
          <p:cNvPr id="18" name="TextBox 17">
            <a:extLst>
              <a:ext uri="{FF2B5EF4-FFF2-40B4-BE49-F238E27FC236}">
                <a16:creationId xmlns:a16="http://schemas.microsoft.com/office/drawing/2014/main" id="{5D1E0BD1-E18C-4209-80EF-78D0FB8A0376}"/>
              </a:ext>
            </a:extLst>
          </p:cNvPr>
          <p:cNvSpPr txBox="1"/>
          <p:nvPr/>
        </p:nvSpPr>
        <p:spPr>
          <a:xfrm>
            <a:off x="1405154" y="5648317"/>
            <a:ext cx="6383542" cy="707886"/>
          </a:xfrm>
          <a:prstGeom prst="rect">
            <a:avLst/>
          </a:prstGeom>
          <a:noFill/>
        </p:spPr>
        <p:txBody>
          <a:bodyPr wrap="square" rtlCol="0">
            <a:spAutoFit/>
          </a:bodyPr>
          <a:lstStyle/>
          <a:p>
            <a:r>
              <a:rPr lang="en-US" sz="2000" dirty="0">
                <a:solidFill>
                  <a:schemeClr val="tx2"/>
                </a:solidFill>
              </a:rPr>
              <a:t>Selecting nine possibilities is a 9-opaque product.</a:t>
            </a:r>
          </a:p>
          <a:p>
            <a:pPr algn="ctr"/>
            <a:endParaRPr lang="en-US" sz="2000" dirty="0">
              <a:solidFill>
                <a:schemeClr val="tx2"/>
              </a:solidFill>
            </a:endParaRPr>
          </a:p>
        </p:txBody>
      </p:sp>
      <p:sp>
        <p:nvSpPr>
          <p:cNvPr id="13"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939355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Opaque Selling (OPQ)</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187" y="1815557"/>
            <a:ext cx="6213657" cy="3485106"/>
          </a:xfrm>
          <a:prstGeom prst="rect">
            <a:avLst/>
          </a:prstGeom>
        </p:spPr>
      </p:pic>
      <p:sp>
        <p:nvSpPr>
          <p:cNvPr id="16" name="Rectangle 15">
            <a:extLst>
              <a:ext uri="{FF2B5EF4-FFF2-40B4-BE49-F238E27FC236}">
                <a16:creationId xmlns:a16="http://schemas.microsoft.com/office/drawing/2014/main" id="{5EFD3925-63D5-44CD-A76F-8216D4588523}"/>
              </a:ext>
            </a:extLst>
          </p:cNvPr>
          <p:cNvSpPr/>
          <p:nvPr/>
        </p:nvSpPr>
        <p:spPr>
          <a:xfrm>
            <a:off x="1034808" y="1819279"/>
            <a:ext cx="6513143" cy="3481384"/>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12" name="Group 11"/>
          <p:cNvGrpSpPr/>
          <p:nvPr/>
        </p:nvGrpSpPr>
        <p:grpSpPr>
          <a:xfrm>
            <a:off x="628650" y="5421647"/>
            <a:ext cx="7886700" cy="934556"/>
            <a:chOff x="391842" y="5421647"/>
            <a:chExt cx="7882364" cy="934556"/>
          </a:xfrm>
        </p:grpSpPr>
        <p:sp>
          <p:nvSpPr>
            <p:cNvPr id="13" name="Rectangle 12">
              <a:extLst>
                <a:ext uri="{FF2B5EF4-FFF2-40B4-BE49-F238E27FC236}">
                  <a16:creationId xmlns:a16="http://schemas.microsoft.com/office/drawing/2014/main" id="{55A6EA4C-AEE4-48FC-83AE-6722789EAFCA}"/>
                </a:ext>
              </a:extLst>
            </p:cNvPr>
            <p:cNvSpPr/>
            <p:nvPr/>
          </p:nvSpPr>
          <p:spPr>
            <a:xfrm>
              <a:off x="391842" y="5421647"/>
              <a:ext cx="7882364" cy="9345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D1E0BD1-E18C-4209-80EF-78D0FB8A0376}"/>
                </a:ext>
              </a:extLst>
            </p:cNvPr>
            <p:cNvSpPr txBox="1"/>
            <p:nvPr/>
          </p:nvSpPr>
          <p:spPr>
            <a:xfrm>
              <a:off x="1167919" y="5648317"/>
              <a:ext cx="6380032" cy="707886"/>
            </a:xfrm>
            <a:prstGeom prst="rect">
              <a:avLst/>
            </a:prstGeom>
            <a:noFill/>
          </p:spPr>
          <p:txBody>
            <a:bodyPr wrap="square" rtlCol="0">
              <a:spAutoFit/>
            </a:bodyPr>
            <a:lstStyle/>
            <a:p>
              <a:r>
                <a:rPr lang="en-US" sz="2000" dirty="0">
                  <a:solidFill>
                    <a:schemeClr val="tx2"/>
                  </a:solidFill>
                </a:rPr>
                <a:t>Selecting ten possibilities is a 10-opaque product.</a:t>
              </a:r>
            </a:p>
            <a:p>
              <a:pPr algn="ctr"/>
              <a:endParaRPr lang="en-US" sz="2000" dirty="0">
                <a:solidFill>
                  <a:schemeClr val="tx2"/>
                </a:solidFill>
              </a:endParaRPr>
            </a:p>
          </p:txBody>
        </p:sp>
      </p:grpSp>
      <p:sp>
        <p:nvSpPr>
          <p:cNvPr id="15"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422750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978357" y="1518090"/>
            <a:ext cx="7187285" cy="4099143"/>
            <a:chOff x="742950" y="346368"/>
            <a:chExt cx="10830984" cy="6247049"/>
          </a:xfrm>
        </p:grpSpPr>
        <p:grpSp>
          <p:nvGrpSpPr>
            <p:cNvPr id="22" name="Group 21"/>
            <p:cNvGrpSpPr/>
            <p:nvPr/>
          </p:nvGrpSpPr>
          <p:grpSpPr>
            <a:xfrm>
              <a:off x="3148542" y="346368"/>
              <a:ext cx="6019800" cy="1775883"/>
              <a:chOff x="1370543" y="245794"/>
              <a:chExt cx="6019800" cy="1775883"/>
            </a:xfrm>
          </p:grpSpPr>
          <p:pic>
            <p:nvPicPr>
              <p:cNvPr id="34" name="Picture 33"/>
              <p:cNvPicPr>
                <a:picLocks noChangeAspect="1"/>
              </p:cNvPicPr>
              <p:nvPr/>
            </p:nvPicPr>
            <p:blipFill rotWithShape="1">
              <a:blip r:embed="rId3">
                <a:extLst>
                  <a:ext uri="{28A0092B-C50C-407E-A947-70E740481C1C}">
                    <a14:useLocalDpi xmlns:a14="http://schemas.microsoft.com/office/drawing/2010/main" val="0"/>
                  </a:ext>
                </a:extLst>
              </a:blip>
              <a:srcRect b="67556"/>
              <a:stretch/>
            </p:blipFill>
            <p:spPr>
              <a:xfrm>
                <a:off x="1370543" y="245794"/>
                <a:ext cx="6019800" cy="1775883"/>
              </a:xfrm>
              <a:prstGeom prst="rect">
                <a:avLst/>
              </a:prstGeom>
            </p:spPr>
          </p:pic>
          <p:sp>
            <p:nvSpPr>
              <p:cNvPr id="35" name="Rectangle 34"/>
              <p:cNvSpPr/>
              <p:nvPr/>
            </p:nvSpPr>
            <p:spPr>
              <a:xfrm>
                <a:off x="3810249" y="775764"/>
                <a:ext cx="2209501" cy="3837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6934" y="1980243"/>
              <a:ext cx="2702984" cy="2203381"/>
            </a:xfrm>
            <a:prstGeom prst="rect">
              <a:avLst/>
            </a:prstGeom>
          </p:spPr>
        </p:pic>
        <p:pic>
          <p:nvPicPr>
            <p:cNvPr id="24" name="Picture 23"/>
            <p:cNvPicPr>
              <a:picLocks noChangeAspect="1"/>
            </p:cNvPicPr>
            <p:nvPr/>
          </p:nvPicPr>
          <p:blipFill rotWithShape="1">
            <a:blip r:embed="rId5">
              <a:extLst>
                <a:ext uri="{28A0092B-C50C-407E-A947-70E740481C1C}">
                  <a14:useLocalDpi xmlns:a14="http://schemas.microsoft.com/office/drawing/2010/main" val="0"/>
                </a:ext>
              </a:extLst>
            </a:blip>
            <a:srcRect t="-2" r="49309" b="87985"/>
            <a:stretch/>
          </p:blipFill>
          <p:spPr>
            <a:xfrm>
              <a:off x="6366934" y="4293626"/>
              <a:ext cx="2639484" cy="434941"/>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316" y="2200307"/>
              <a:ext cx="2561615" cy="1983317"/>
            </a:xfrm>
            <a:prstGeom prst="rect">
              <a:avLst/>
            </a:prstGeom>
          </p:spPr>
        </p:pic>
        <p:pic>
          <p:nvPicPr>
            <p:cNvPr id="26" name="Picture 25"/>
            <p:cNvPicPr>
              <a:picLocks noChangeAspect="1"/>
            </p:cNvPicPr>
            <p:nvPr/>
          </p:nvPicPr>
          <p:blipFill rotWithShape="1">
            <a:blip r:embed="rId7">
              <a:extLst>
                <a:ext uri="{28A0092B-C50C-407E-A947-70E740481C1C}">
                  <a14:useLocalDpi xmlns:a14="http://schemas.microsoft.com/office/drawing/2010/main" val="0"/>
                </a:ext>
              </a:extLst>
            </a:blip>
            <a:srcRect r="47486" b="90005"/>
            <a:stretch/>
          </p:blipFill>
          <p:spPr>
            <a:xfrm>
              <a:off x="742950" y="4293626"/>
              <a:ext cx="2794447" cy="363041"/>
            </a:xfrm>
            <a:prstGeom prst="rect">
              <a:avLst/>
            </a:prstGeom>
          </p:spPr>
        </p:pic>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t="46825"/>
            <a:stretch/>
          </p:blipFill>
          <p:spPr>
            <a:xfrm>
              <a:off x="742950" y="4661991"/>
              <a:ext cx="5321300" cy="1931426"/>
            </a:xfrm>
            <a:prstGeom prst="rect">
              <a:avLst/>
            </a:prstGeom>
          </p:spPr>
        </p:pic>
        <p:pic>
          <p:nvPicPr>
            <p:cNvPr id="33" name="Picture 32"/>
            <p:cNvPicPr>
              <a:picLocks noChangeAspect="1"/>
            </p:cNvPicPr>
            <p:nvPr/>
          </p:nvPicPr>
          <p:blipFill rotWithShape="1">
            <a:blip r:embed="rId5">
              <a:extLst>
                <a:ext uri="{28A0092B-C50C-407E-A947-70E740481C1C}">
                  <a14:useLocalDpi xmlns:a14="http://schemas.microsoft.com/office/drawing/2010/main" val="0"/>
                </a:ext>
              </a:extLst>
            </a:blip>
            <a:srcRect t="46491"/>
            <a:stretch/>
          </p:blipFill>
          <p:spPr>
            <a:xfrm>
              <a:off x="6366934" y="4656667"/>
              <a:ext cx="5207000" cy="1936750"/>
            </a:xfrm>
            <a:prstGeom prst="rect">
              <a:avLst/>
            </a:prstGeom>
          </p:spPr>
        </p:pic>
      </p:grpSp>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Discriminatory Pricing (DP)</a:t>
            </a:r>
          </a:p>
        </p:txBody>
      </p:sp>
      <p:sp>
        <p:nvSpPr>
          <p:cNvPr id="36" name="Rectangle 35">
            <a:extLst>
              <a:ext uri="{FF2B5EF4-FFF2-40B4-BE49-F238E27FC236}">
                <a16:creationId xmlns:a16="http://schemas.microsoft.com/office/drawing/2014/main" id="{5EFD3925-63D5-44CD-A76F-8216D4588523}"/>
              </a:ext>
            </a:extLst>
          </p:cNvPr>
          <p:cNvSpPr/>
          <p:nvPr/>
        </p:nvSpPr>
        <p:spPr>
          <a:xfrm>
            <a:off x="889686" y="1507248"/>
            <a:ext cx="7275955" cy="4359058"/>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920582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92E4C-DB48-4699-ABE4-642F861064EC}"/>
              </a:ext>
            </a:extLst>
          </p:cNvPr>
          <p:cNvSpPr>
            <a:spLocks noGrp="1"/>
          </p:cNvSpPr>
          <p:nvPr>
            <p:ph type="title"/>
          </p:nvPr>
        </p:nvSpPr>
        <p:spPr>
          <a:xfrm>
            <a:off x="628650" y="365126"/>
            <a:ext cx="7886700" cy="1325563"/>
          </a:xfrm>
        </p:spPr>
        <p:txBody>
          <a:bodyPr>
            <a:normAutofit/>
          </a:bodyPr>
          <a:lstStyle/>
          <a:p>
            <a:r>
              <a:rPr lang="en-US" sz="3600" dirty="0"/>
              <a:t>Discriminatory Pricing (DP)</a:t>
            </a:r>
          </a:p>
        </p:txBody>
      </p:sp>
      <p:grpSp>
        <p:nvGrpSpPr>
          <p:cNvPr id="14" name="Group 13"/>
          <p:cNvGrpSpPr/>
          <p:nvPr/>
        </p:nvGrpSpPr>
        <p:grpSpPr>
          <a:xfrm>
            <a:off x="1578279" y="1507248"/>
            <a:ext cx="6132280" cy="4399016"/>
            <a:chOff x="1578279" y="1529550"/>
            <a:chExt cx="6132280" cy="4399016"/>
          </a:xfrm>
        </p:grpSpPr>
        <p:grpSp>
          <p:nvGrpSpPr>
            <p:cNvPr id="15" name="Group 14"/>
            <p:cNvGrpSpPr/>
            <p:nvPr/>
          </p:nvGrpSpPr>
          <p:grpSpPr>
            <a:xfrm>
              <a:off x="2328700" y="1690689"/>
              <a:ext cx="5381859" cy="4237877"/>
              <a:chOff x="3067736" y="1100667"/>
              <a:chExt cx="6048834" cy="4694469"/>
            </a:xfrm>
          </p:grpSpPr>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r="65308"/>
              <a:stretch/>
            </p:blipFill>
            <p:spPr>
              <a:xfrm>
                <a:off x="3236256" y="1696469"/>
                <a:ext cx="1964267" cy="2914389"/>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64035"/>
              <a:stretch/>
            </p:blipFill>
            <p:spPr>
              <a:xfrm>
                <a:off x="5490667" y="1841910"/>
                <a:ext cx="2036341" cy="2970164"/>
              </a:xfrm>
              <a:prstGeom prst="rect">
                <a:avLst/>
              </a:prstGeom>
            </p:spPr>
          </p:pic>
          <p:pic>
            <p:nvPicPr>
              <p:cNvPr id="28" name="Picture 27"/>
              <p:cNvPicPr>
                <a:picLocks noChangeAspect="1"/>
              </p:cNvPicPr>
              <p:nvPr/>
            </p:nvPicPr>
            <p:blipFill rotWithShape="1">
              <a:blip r:embed="rId4">
                <a:extLst>
                  <a:ext uri="{28A0092B-C50C-407E-A947-70E740481C1C}">
                    <a14:useLocalDpi xmlns:a14="http://schemas.microsoft.com/office/drawing/2010/main" val="0"/>
                  </a:ext>
                </a:extLst>
              </a:blip>
              <a:srcRect l="37460" b="79940"/>
              <a:stretch/>
            </p:blipFill>
            <p:spPr>
              <a:xfrm>
                <a:off x="3860799" y="1100667"/>
                <a:ext cx="3541057" cy="595802"/>
              </a:xfrm>
              <a:prstGeom prst="rect">
                <a:avLst/>
              </a:prstGeom>
            </p:spPr>
          </p:pic>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35853" t="51746" b="11741"/>
              <a:stretch/>
            </p:blipFill>
            <p:spPr>
              <a:xfrm>
                <a:off x="3080074" y="4304687"/>
                <a:ext cx="3632057" cy="1064127"/>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35535" t="21226" b="66572"/>
              <a:stretch/>
            </p:blipFill>
            <p:spPr>
              <a:xfrm>
                <a:off x="3067736" y="5372212"/>
                <a:ext cx="3650039" cy="355600"/>
              </a:xfrm>
              <a:prstGeom prst="rect">
                <a:avLst/>
              </a:prstGeom>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l="35961" t="19782" b="67106"/>
              <a:stretch/>
            </p:blipFill>
            <p:spPr>
              <a:xfrm>
                <a:off x="5490667" y="5405670"/>
                <a:ext cx="3625903" cy="389466"/>
              </a:xfrm>
              <a:prstGeom prst="rect">
                <a:avLst/>
              </a:prstGeom>
            </p:spPr>
          </p:pic>
          <p:pic>
            <p:nvPicPr>
              <p:cNvPr id="32" name="Picture 31"/>
              <p:cNvPicPr>
                <a:picLocks noChangeAspect="1"/>
              </p:cNvPicPr>
              <p:nvPr/>
            </p:nvPicPr>
            <p:blipFill rotWithShape="1">
              <a:blip r:embed="rId4">
                <a:extLst>
                  <a:ext uri="{28A0092B-C50C-407E-A947-70E740481C1C}">
                    <a14:useLocalDpi xmlns:a14="http://schemas.microsoft.com/office/drawing/2010/main" val="0"/>
                  </a:ext>
                </a:extLst>
              </a:blip>
              <a:srcRect l="37049" t="49099" r="10615" b="17265"/>
              <a:stretch/>
            </p:blipFill>
            <p:spPr>
              <a:xfrm>
                <a:off x="5589049" y="4318667"/>
                <a:ext cx="2963333" cy="999067"/>
              </a:xfrm>
              <a:prstGeom prst="rect">
                <a:avLst/>
              </a:prstGeom>
            </p:spPr>
          </p:pic>
        </p:grpSp>
        <p:sp>
          <p:nvSpPr>
            <p:cNvPr id="16" name="Rectangle 15">
              <a:extLst>
                <a:ext uri="{FF2B5EF4-FFF2-40B4-BE49-F238E27FC236}">
                  <a16:creationId xmlns:a16="http://schemas.microsoft.com/office/drawing/2014/main" id="{5EFD3925-63D5-44CD-A76F-8216D4588523}"/>
                </a:ext>
              </a:extLst>
            </p:cNvPr>
            <p:cNvSpPr/>
            <p:nvPr/>
          </p:nvSpPr>
          <p:spPr>
            <a:xfrm>
              <a:off x="1578279" y="1529550"/>
              <a:ext cx="5849655" cy="4359058"/>
            </a:xfrm>
            <a:prstGeom prst="rect">
              <a:avLst/>
            </a:prstGeom>
            <a:noFill/>
            <a:ln w="190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7" name="Footer Placeholder 7"/>
          <p:cNvSpPr>
            <a:spLocks noGrp="1"/>
          </p:cNvSpPr>
          <p:nvPr>
            <p:ph type="ftr" sz="quarter" idx="11"/>
          </p:nvPr>
        </p:nvSpPr>
        <p:spPr>
          <a:xfrm>
            <a:off x="2686051" y="6356351"/>
            <a:ext cx="3771900" cy="365125"/>
          </a:xfrm>
        </p:spPr>
        <p:txBody>
          <a:bodyPr/>
          <a:lstStyle/>
          <a:p>
            <a:r>
              <a:rPr lang="en-US"/>
              <a:t>The Power of Opaque Products in Pricing</a:t>
            </a:r>
            <a:endParaRPr lang="en-US" dirty="0"/>
          </a:p>
        </p:txBody>
      </p:sp>
    </p:spTree>
    <p:extLst>
      <p:ext uri="{BB962C8B-B14F-4D97-AF65-F5344CB8AC3E}">
        <p14:creationId xmlns:p14="http://schemas.microsoft.com/office/powerpoint/2010/main" val="150951374"/>
      </p:ext>
    </p:extLst>
  </p:cSld>
  <p:clrMapOvr>
    <a:masterClrMapping/>
  </p:clrMapOvr>
</p:sld>
</file>

<file path=ppt/theme/theme1.xml><?xml version="1.0" encoding="utf-8"?>
<a:theme xmlns:a="http://schemas.openxmlformats.org/drawingml/2006/main" name="Office Theme">
  <a:themeElements>
    <a:clrScheme name="Irene-Default">
      <a:dk1>
        <a:srgbClr val="002D80"/>
      </a:dk1>
      <a:lt1>
        <a:sysClr val="window" lastClr="FFFFFF"/>
      </a:lt1>
      <a:dk2>
        <a:srgbClr val="000000"/>
      </a:dk2>
      <a:lt2>
        <a:srgbClr val="E7E6E6"/>
      </a:lt2>
      <a:accent1>
        <a:srgbClr val="0038A8"/>
      </a:accent1>
      <a:accent2>
        <a:srgbClr val="7490B0"/>
      </a:accent2>
      <a:accent3>
        <a:srgbClr val="9D9D9D"/>
      </a:accent3>
      <a:accent4>
        <a:srgbClr val="75AADB"/>
      </a:accent4>
      <a:accent5>
        <a:srgbClr val="DAEEFB"/>
      </a:accent5>
      <a:accent6>
        <a:srgbClr val="FF9933"/>
      </a:accent6>
      <a:hlink>
        <a:srgbClr val="0563C1"/>
      </a:hlink>
      <a:folHlink>
        <a:srgbClr val="954F72"/>
      </a:folHlink>
    </a:clrScheme>
    <a:fontScheme name="Irene-default">
      <a:majorFont>
        <a:latin typeface="Bodoni MT"/>
        <a:ea typeface=""/>
        <a:cs typeface=""/>
      </a:majorFont>
      <a:minorFont>
        <a:latin typeface="Palatino Linotyp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41641</TotalTime>
  <Words>5446</Words>
  <Application>Microsoft Macintosh PowerPoint</Application>
  <PresentationFormat>On-screen Show (4:3)</PresentationFormat>
  <Paragraphs>838</Paragraphs>
  <Slides>48</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Bodoni MT</vt:lpstr>
      <vt:lpstr>Calibri</vt:lpstr>
      <vt:lpstr>Cambria Math</vt:lpstr>
      <vt:lpstr>Palatino Linotype</vt:lpstr>
      <vt:lpstr>Office Theme</vt:lpstr>
      <vt:lpstr>The Power of Opaque Products in Pricing</vt:lpstr>
      <vt:lpstr>Opaque Selling (OPQ)</vt:lpstr>
      <vt:lpstr>Opaque Selling (OPQ)</vt:lpstr>
      <vt:lpstr>Opaque Selling (OPQ)</vt:lpstr>
      <vt:lpstr>Opaque Selling (OPQ)</vt:lpstr>
      <vt:lpstr>Opaque Selling (OPQ)</vt:lpstr>
      <vt:lpstr>Opaque Selling (OPQ)</vt:lpstr>
      <vt:lpstr>Discriminatory Pricing (DP)</vt:lpstr>
      <vt:lpstr>Discriminatory Pricing (DP)</vt:lpstr>
      <vt:lpstr>Discriminatory Pricing (DP)</vt:lpstr>
      <vt:lpstr>Research Thesis</vt:lpstr>
      <vt:lpstr>Contributions</vt:lpstr>
      <vt:lpstr>Related Literature</vt:lpstr>
      <vt:lpstr>Model</vt:lpstr>
      <vt:lpstr>Discriminatory Pricing Model</vt:lpstr>
      <vt:lpstr>Discriminatory Pricing Model</vt:lpstr>
      <vt:lpstr>Benefit of Discriminatory Pricing</vt:lpstr>
      <vt:lpstr>Benefit of Discriminatory Pricing</vt:lpstr>
      <vt:lpstr>Benefit of Discriminatory Pricing</vt:lpstr>
      <vt:lpstr>Opaque Selling Model</vt:lpstr>
      <vt:lpstr>Modeling Assumptions</vt:lpstr>
      <vt:lpstr>Opaque Selling Model</vt:lpstr>
      <vt:lpstr>Opaque Selling Model</vt:lpstr>
      <vt:lpstr>Opaque Selling Model</vt:lpstr>
      <vt:lpstr>Benefit of Opaque Selling</vt:lpstr>
      <vt:lpstr>What should a seller do?</vt:lpstr>
      <vt:lpstr>Binary Valuations</vt:lpstr>
      <vt:lpstr>Binary Valuations</vt:lpstr>
      <vt:lpstr>Binary Valuations</vt:lpstr>
      <vt:lpstr>Binary Valuations</vt:lpstr>
      <vt:lpstr>Binary Valuations</vt:lpstr>
      <vt:lpstr>Binary Valuations</vt:lpstr>
      <vt:lpstr>Binary Valuations</vt:lpstr>
      <vt:lpstr>Binary Valuations</vt:lpstr>
      <vt:lpstr>Binary Valuations</vt:lpstr>
      <vt:lpstr>Binary Valuations</vt:lpstr>
      <vt:lpstr>General Valuations</vt:lpstr>
      <vt:lpstr>General Valuations</vt:lpstr>
      <vt:lpstr>General Valuations</vt:lpstr>
      <vt:lpstr>Beyond Independence</vt:lpstr>
      <vt:lpstr>Beyond Independence</vt:lpstr>
      <vt:lpstr>Beyond Independence</vt:lpstr>
      <vt:lpstr>General relation between OPQ and DP</vt:lpstr>
      <vt:lpstr>Simulation Results</vt:lpstr>
      <vt:lpstr>Simulation Results</vt:lpstr>
      <vt:lpstr>Simulation Results</vt:lpstr>
      <vt:lpstr>Simulation Results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Irene Lo</dc:creator>
  <cp:lastModifiedBy>Hamilton, Michael</cp:lastModifiedBy>
  <cp:revision>634</cp:revision>
  <cp:lastPrinted>2019-01-22T19:24:44Z</cp:lastPrinted>
  <dcterms:created xsi:type="dcterms:W3CDTF">2018-04-11T17:52:34Z</dcterms:created>
  <dcterms:modified xsi:type="dcterms:W3CDTF">2021-03-22T14:54:50Z</dcterms:modified>
</cp:coreProperties>
</file>